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Lato" panose="020F0502020204030203" pitchFamily="34" charset="77"/>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930de56bd_0_1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930de56bd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930de56bd_0_1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930de56bd_0_1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able to see that there is a higher concentration of crime happening within Boston in the East than the West.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943a8532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943a8532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930de56bd_0_1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930de56bd_0_1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Grouping the crime by the lat &amp; lat</a:t>
            </a:r>
            <a:endParaRPr/>
          </a:p>
          <a:p>
            <a:pPr marL="0" lvl="0" indent="0" algn="l" rtl="0">
              <a:spcBef>
                <a:spcPts val="0"/>
              </a:spcBef>
              <a:spcAft>
                <a:spcPts val="0"/>
              </a:spcAft>
              <a:buNone/>
            </a:pPr>
            <a:r>
              <a:rPr lang="en"/>
              <a:t>All throughout 5 years the median of the number of crime is 7.</a:t>
            </a:r>
            <a:endParaRPr/>
          </a:p>
          <a:p>
            <a:pPr marL="0" lvl="0" indent="0" algn="l" rtl="0">
              <a:spcBef>
                <a:spcPts val="0"/>
              </a:spcBef>
              <a:spcAft>
                <a:spcPts val="0"/>
              </a:spcAft>
              <a:buNone/>
            </a:pPr>
            <a:r>
              <a:rPr lang="en"/>
              <a:t>Median: 7 number of crimes (more than half of the crime happens) </a:t>
            </a:r>
            <a:endParaRPr/>
          </a:p>
          <a:p>
            <a:pPr marL="0" lvl="0" indent="0" algn="l" rtl="0">
              <a:spcBef>
                <a:spcPts val="0"/>
              </a:spcBef>
              <a:spcAft>
                <a:spcPts val="0"/>
              </a:spcAft>
              <a:buNone/>
            </a:pPr>
            <a:r>
              <a:rPr lang="en"/>
              <a:t>This will be used in our algorithm that my peer will talk about later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9490c90b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9490c90b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930de56bd_0_1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930de56bd_0_1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target user of the model is police authority. </a:t>
            </a:r>
            <a:endParaRPr/>
          </a:p>
          <a:p>
            <a:pPr marL="0" lvl="0" indent="0" algn="l" rtl="0">
              <a:spcBef>
                <a:spcPts val="0"/>
              </a:spcBef>
              <a:spcAft>
                <a:spcPts val="0"/>
              </a:spcAft>
              <a:buNone/>
            </a:pPr>
            <a:r>
              <a:rPr lang="en"/>
              <a:t>They will use the output to assess their strategies in preventing those crimes from happening. </a:t>
            </a:r>
            <a:endParaRPr/>
          </a:p>
          <a:p>
            <a:pPr marL="0" lvl="0" indent="0" algn="l" rtl="0">
              <a:spcBef>
                <a:spcPts val="0"/>
              </a:spcBef>
              <a:spcAft>
                <a:spcPts val="0"/>
              </a:spcAft>
              <a:buNone/>
            </a:pPr>
            <a:r>
              <a:rPr lang="en"/>
              <a:t>The prediction type will be multiclass, and to remove outliers, we decided to keep only top 70% most frequent crime code to train the model on. </a:t>
            </a:r>
            <a:endParaRPr/>
          </a:p>
          <a:p>
            <a:pPr marL="0" lvl="0" indent="0" algn="l" rtl="0">
              <a:spcBef>
                <a:spcPts val="0"/>
              </a:spcBef>
              <a:spcAft>
                <a:spcPts val="0"/>
              </a:spcAft>
              <a:buNone/>
            </a:pPr>
            <a:r>
              <a:rPr lang="en"/>
              <a:t>That resulted in 12 different crime types or offense code.</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930de56bd_0_1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930de56bd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shooting var tells us if there is a shooting or not during the crime. Because its impossible to get this data before the crime happens, we decided to remove this variable from our model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930de56bd_0_1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930de56bd_0_1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943a8532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943a8532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Besides doing these 2 models, we also tried running binary classification predicting one crime type vs others at a time which resulted in a higher accuracy. However, we came back to our objective </a:t>
            </a:r>
            <a:r>
              <a:rPr lang="en">
                <a:solidFill>
                  <a:schemeClr val="dk1"/>
                </a:solidFill>
              </a:rPr>
              <a:t>to prevent the most frequent crimes. </a:t>
            </a:r>
            <a:r>
              <a:rPr lang="en"/>
              <a:t> Therefore, a crime is a crime and it’s not that one crime is more important than others. Since different crime may require different strategies to prevent, we came back to this multiclass classification model and that being said We decided to use model 2.</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943a85323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943a8532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these 2 columns to show the highest probability crime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930de56bd_0_1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930de56bd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this the format of the output that we will provide to our users.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92105cf48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92105cf4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930de56bd_0_1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930de56bd_0_1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930de56bd_0_1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930de56bd_0_1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94774f6ea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94774f6e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930de56bd_0_1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930de56bd_0_1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a4ffb7bf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a4ffb7b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930de56bd_0_1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930de56bd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930de56bd_0_1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930de56bd_0_1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92105cf48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92105cf4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930de56bd_0_1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930de56bd_0_1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92105cf48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92105cf4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930de56bd_0_1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930de56bd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930de56bd_0_1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930de56bd_0_1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930de56bd_0_1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930de56bd_0_1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930de56bd_0_1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930de56bd_0_1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930de56bd_0_1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930de56bd_0_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2763600" y="786825"/>
            <a:ext cx="3616800" cy="1782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52" name="Google Shape;52;p13"/>
          <p:cNvSpPr txBox="1">
            <a:spLocks noGrp="1"/>
          </p:cNvSpPr>
          <p:nvPr>
            <p:ph type="subTitle" idx="1"/>
          </p:nvPr>
        </p:nvSpPr>
        <p:spPr>
          <a:xfrm>
            <a:off x="3370950" y="2444400"/>
            <a:ext cx="24021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1800"/>
              <a:buNone/>
              <a:defRPr>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hyperlink" Target="http://drive.google.com/file/d/1JiEqmSYQI8uF8PGJKEgjwFPX9uhFV2_b/vie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gist.github.com/jsiwu94/a84ba9728a3accb2c6ad3a1f0fb95e0a"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github.com/jsiwu94/BostonCrimeProjec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bostonopendata-boston.opendata.arcgis.com" TargetMode="External"/><Relationship Id="rId4" Type="http://schemas.openxmlformats.org/officeDocument/2006/relationships/hyperlink" Target="https://data.boston.gov/dataset/crime-incident-reports-august-2015-to-date-source-new-syste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data.boston.gov/dataset/crime-incident-reports-august-2015-to-date-source-new-system" TargetMode="External"/><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bostonopendata-boston.opendata.arcgis.com/datasets/3525b0ee6e6b427f9aab5d0a1d0a1a28_0" TargetMode="Externa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lin ang="5400012" scaled="0"/>
        </a:gradFill>
        <a:effectLst/>
      </p:bgPr>
    </p:bg>
    <p:spTree>
      <p:nvGrpSpPr>
        <p:cNvPr id="1" name="Shape 56"/>
        <p:cNvGrpSpPr/>
        <p:nvPr/>
      </p:nvGrpSpPr>
      <p:grpSpPr>
        <a:xfrm>
          <a:off x="0" y="0"/>
          <a:ext cx="0" cy="0"/>
          <a:chOff x="0" y="0"/>
          <a:chExt cx="0" cy="0"/>
        </a:xfrm>
      </p:grpSpPr>
      <p:pic>
        <p:nvPicPr>
          <p:cNvPr id="57" name="Google Shape;57;p14"/>
          <p:cNvPicPr preferRelativeResize="0"/>
          <p:nvPr/>
        </p:nvPicPr>
        <p:blipFill rotWithShape="1">
          <a:blip r:embed="rId3">
            <a:alphaModFix/>
          </a:blip>
          <a:srcRect/>
          <a:stretch/>
        </p:blipFill>
        <p:spPr>
          <a:xfrm>
            <a:off x="0" y="12"/>
            <a:ext cx="9144000" cy="5143492"/>
          </a:xfrm>
          <a:prstGeom prst="rect">
            <a:avLst/>
          </a:prstGeom>
          <a:noFill/>
          <a:ln>
            <a:noFill/>
          </a:ln>
        </p:spPr>
      </p:pic>
      <p:sp>
        <p:nvSpPr>
          <p:cNvPr id="58" name="Google Shape;58;p14"/>
          <p:cNvSpPr txBox="1">
            <a:spLocks noGrp="1"/>
          </p:cNvSpPr>
          <p:nvPr>
            <p:ph type="subTitle" idx="1"/>
          </p:nvPr>
        </p:nvSpPr>
        <p:spPr>
          <a:xfrm>
            <a:off x="1930175" y="868350"/>
            <a:ext cx="5725200" cy="38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i="1">
                <a:solidFill>
                  <a:srgbClr val="073763"/>
                </a:solidFill>
                <a:latin typeface="Lato"/>
                <a:ea typeface="Lato"/>
                <a:cs typeface="Lato"/>
                <a:sym typeface="Lato"/>
              </a:rPr>
              <a:t>Preventing Crime and Promoting Safe City Through AI</a:t>
            </a:r>
            <a:endParaRPr sz="1800" i="1">
              <a:solidFill>
                <a:srgbClr val="073763"/>
              </a:solidFill>
              <a:latin typeface="Lato"/>
              <a:ea typeface="Lato"/>
              <a:cs typeface="Lato"/>
              <a:sym typeface="Lato"/>
            </a:endParaRPr>
          </a:p>
        </p:txBody>
      </p:sp>
      <p:sp>
        <p:nvSpPr>
          <p:cNvPr id="59" name="Google Shape;59;p14"/>
          <p:cNvSpPr txBox="1">
            <a:spLocks noGrp="1"/>
          </p:cNvSpPr>
          <p:nvPr>
            <p:ph type="ctrTitle"/>
          </p:nvPr>
        </p:nvSpPr>
        <p:spPr>
          <a:xfrm>
            <a:off x="2747550" y="116225"/>
            <a:ext cx="3648900" cy="94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45818E"/>
                </a:solidFill>
                <a:latin typeface="Lato"/>
                <a:ea typeface="Lato"/>
                <a:cs typeface="Lato"/>
                <a:sym typeface="Lato"/>
              </a:rPr>
              <a:t>Safe City</a:t>
            </a:r>
            <a:endParaRPr b="1">
              <a:solidFill>
                <a:srgbClr val="45818E"/>
              </a:solidFill>
              <a:latin typeface="Lato"/>
              <a:ea typeface="Lato"/>
              <a:cs typeface="Lato"/>
              <a:sym typeface="Lato"/>
            </a:endParaRPr>
          </a:p>
        </p:txBody>
      </p:sp>
      <p:sp>
        <p:nvSpPr>
          <p:cNvPr id="60" name="Google Shape;60;p14"/>
          <p:cNvSpPr txBox="1"/>
          <p:nvPr/>
        </p:nvSpPr>
        <p:spPr>
          <a:xfrm>
            <a:off x="3652625" y="2210775"/>
            <a:ext cx="2280300" cy="1370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rgbClr val="45818E"/>
                </a:solidFill>
                <a:latin typeface="Lato"/>
                <a:ea typeface="Lato"/>
                <a:cs typeface="Lato"/>
                <a:sym typeface="Lato"/>
              </a:rPr>
              <a:t>Team 9: </a:t>
            </a:r>
            <a:br>
              <a:rPr lang="en" sz="1200" b="1">
                <a:solidFill>
                  <a:srgbClr val="45818E"/>
                </a:solidFill>
                <a:latin typeface="Lato"/>
                <a:ea typeface="Lato"/>
                <a:cs typeface="Lato"/>
                <a:sym typeface="Lato"/>
              </a:rPr>
            </a:br>
            <a:r>
              <a:rPr lang="en" sz="1200" b="1">
                <a:solidFill>
                  <a:srgbClr val="45818E"/>
                </a:solidFill>
                <a:latin typeface="Lato"/>
                <a:ea typeface="Lato"/>
                <a:cs typeface="Lato"/>
                <a:sym typeface="Lato"/>
              </a:rPr>
              <a:t>Jennifer Siwu</a:t>
            </a:r>
            <a:br>
              <a:rPr lang="en" sz="1200" b="1">
                <a:solidFill>
                  <a:srgbClr val="45818E"/>
                </a:solidFill>
                <a:latin typeface="Lato"/>
                <a:ea typeface="Lato"/>
                <a:cs typeface="Lato"/>
                <a:sym typeface="Lato"/>
              </a:rPr>
            </a:br>
            <a:r>
              <a:rPr lang="en" sz="1200" b="1">
                <a:solidFill>
                  <a:srgbClr val="45818E"/>
                </a:solidFill>
                <a:latin typeface="Lato"/>
                <a:ea typeface="Lato"/>
                <a:cs typeface="Lato"/>
                <a:sym typeface="Lato"/>
              </a:rPr>
              <a:t> Shujiang Tan</a:t>
            </a:r>
            <a:br>
              <a:rPr lang="en" sz="1200" b="1">
                <a:solidFill>
                  <a:srgbClr val="45818E"/>
                </a:solidFill>
                <a:latin typeface="Lato"/>
                <a:ea typeface="Lato"/>
                <a:cs typeface="Lato"/>
                <a:sym typeface="Lato"/>
              </a:rPr>
            </a:br>
            <a:r>
              <a:rPr lang="en" sz="1200" b="1">
                <a:solidFill>
                  <a:srgbClr val="45818E"/>
                </a:solidFill>
                <a:latin typeface="Lato"/>
                <a:ea typeface="Lato"/>
                <a:cs typeface="Lato"/>
                <a:sym typeface="Lato"/>
              </a:rPr>
              <a:t>Henry Dang</a:t>
            </a:r>
            <a:br>
              <a:rPr lang="en" sz="1200" b="1">
                <a:solidFill>
                  <a:srgbClr val="45818E"/>
                </a:solidFill>
                <a:latin typeface="Lato"/>
                <a:ea typeface="Lato"/>
                <a:cs typeface="Lato"/>
                <a:sym typeface="Lato"/>
              </a:rPr>
            </a:br>
            <a:r>
              <a:rPr lang="en" sz="1200" b="1">
                <a:solidFill>
                  <a:srgbClr val="45818E"/>
                </a:solidFill>
                <a:latin typeface="Lato"/>
                <a:ea typeface="Lato"/>
                <a:cs typeface="Lato"/>
                <a:sym typeface="Lato"/>
              </a:rPr>
              <a:t>Sushrut Shendre</a:t>
            </a:r>
            <a:br>
              <a:rPr lang="en" sz="1200" b="1">
                <a:solidFill>
                  <a:srgbClr val="45818E"/>
                </a:solidFill>
                <a:latin typeface="Lato"/>
                <a:ea typeface="Lato"/>
                <a:cs typeface="Lato"/>
                <a:sym typeface="Lato"/>
              </a:rPr>
            </a:br>
            <a:r>
              <a:rPr lang="en" sz="1200" b="1">
                <a:solidFill>
                  <a:srgbClr val="45818E"/>
                </a:solidFill>
                <a:latin typeface="Lato"/>
                <a:ea typeface="Lato"/>
                <a:cs typeface="Lato"/>
                <a:sym typeface="Lato"/>
              </a:rPr>
              <a:t>Junxiu Wang </a:t>
            </a:r>
            <a:endParaRPr b="1">
              <a:solidFill>
                <a:srgbClr val="45818E"/>
              </a:solidFill>
              <a:latin typeface="Lato"/>
              <a:ea typeface="Lato"/>
              <a:cs typeface="Lato"/>
              <a:sym typeface="Lato"/>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311700" y="194900"/>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Insight: Crime Concentration by District </a:t>
            </a:r>
            <a:endParaRPr b="1">
              <a:solidFill>
                <a:srgbClr val="FFFFFF"/>
              </a:solidFill>
              <a:latin typeface="Lato"/>
              <a:ea typeface="Lato"/>
              <a:cs typeface="Lato"/>
              <a:sym typeface="Lato"/>
            </a:endParaRPr>
          </a:p>
        </p:txBody>
      </p:sp>
      <p:pic>
        <p:nvPicPr>
          <p:cNvPr id="166" name="Google Shape;166;p23"/>
          <p:cNvPicPr preferRelativeResize="0"/>
          <p:nvPr/>
        </p:nvPicPr>
        <p:blipFill rotWithShape="1">
          <a:blip r:embed="rId3">
            <a:alphaModFix/>
          </a:blip>
          <a:srcRect l="-13481" b="-15260"/>
          <a:stretch/>
        </p:blipFill>
        <p:spPr>
          <a:xfrm>
            <a:off x="-399300" y="1307875"/>
            <a:ext cx="8911324" cy="3835624"/>
          </a:xfrm>
          <a:prstGeom prst="rect">
            <a:avLst/>
          </a:prstGeom>
          <a:noFill/>
          <a:ln>
            <a:noFill/>
          </a:ln>
          <a:effectLst>
            <a:outerShdw blurRad="57150" dist="19050" dir="5400000" algn="bl" rotWithShape="0">
              <a:srgbClr val="000000">
                <a:alpha val="50000"/>
              </a:srgbClr>
            </a:outerShdw>
          </a:effectLst>
        </p:spPr>
      </p:pic>
      <p:pic>
        <p:nvPicPr>
          <p:cNvPr id="167" name="Google Shape;167;p23"/>
          <p:cNvPicPr preferRelativeResize="0"/>
          <p:nvPr/>
        </p:nvPicPr>
        <p:blipFill>
          <a:blip r:embed="rId4">
            <a:alphaModFix/>
          </a:blip>
          <a:stretch>
            <a:fillRect/>
          </a:stretch>
        </p:blipFill>
        <p:spPr>
          <a:xfrm>
            <a:off x="7835425" y="0"/>
            <a:ext cx="1188949" cy="1239649"/>
          </a:xfrm>
          <a:prstGeom prst="rect">
            <a:avLst/>
          </a:prstGeom>
          <a:noFill/>
          <a:ln>
            <a:noFill/>
          </a:ln>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257325" y="1514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Insight: Top 70% Crime Type Density Plot</a:t>
            </a:r>
            <a:endParaRPr b="1">
              <a:solidFill>
                <a:srgbClr val="FFFFFF"/>
              </a:solidFill>
              <a:latin typeface="Lato"/>
              <a:ea typeface="Lato"/>
              <a:cs typeface="Lato"/>
              <a:sym typeface="Lato"/>
            </a:endParaRPr>
          </a:p>
        </p:txBody>
      </p:sp>
      <p:pic>
        <p:nvPicPr>
          <p:cNvPr id="173" name="Google Shape;173;p24"/>
          <p:cNvPicPr preferRelativeResize="0"/>
          <p:nvPr/>
        </p:nvPicPr>
        <p:blipFill>
          <a:blip r:embed="rId3">
            <a:alphaModFix/>
          </a:blip>
          <a:stretch>
            <a:fillRect/>
          </a:stretch>
        </p:blipFill>
        <p:spPr>
          <a:xfrm>
            <a:off x="865900" y="724125"/>
            <a:ext cx="6974395" cy="4372175"/>
          </a:xfrm>
          <a:prstGeom prst="rect">
            <a:avLst/>
          </a:prstGeom>
          <a:noFill/>
          <a:ln>
            <a:noFill/>
          </a:ln>
          <a:effectLst>
            <a:outerShdw blurRad="57150" dist="19050" dir="5400000" algn="bl" rotWithShape="0">
              <a:srgbClr val="000000">
                <a:alpha val="50000"/>
              </a:srgbClr>
            </a:outerShdw>
          </a:effectLst>
        </p:spPr>
      </p:pic>
      <p:pic>
        <p:nvPicPr>
          <p:cNvPr id="174" name="Google Shape;174;p24"/>
          <p:cNvPicPr preferRelativeResize="0"/>
          <p:nvPr/>
        </p:nvPicPr>
        <p:blipFill>
          <a:blip r:embed="rId4">
            <a:alphaModFix/>
          </a:blip>
          <a:stretch>
            <a:fillRect/>
          </a:stretch>
        </p:blipFill>
        <p:spPr>
          <a:xfrm>
            <a:off x="7840300" y="0"/>
            <a:ext cx="1184075" cy="1234574"/>
          </a:xfrm>
          <a:prstGeom prst="rect">
            <a:avLst/>
          </a:prstGeom>
          <a:noFill/>
          <a:ln>
            <a:noFill/>
          </a:ln>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442900" y="127050"/>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Insight: Number of Crimes Per Location </a:t>
            </a:r>
            <a:endParaRPr b="1">
              <a:solidFill>
                <a:srgbClr val="FFFFFF"/>
              </a:solidFill>
              <a:latin typeface="Lato"/>
              <a:ea typeface="Lato"/>
              <a:cs typeface="Lato"/>
              <a:sym typeface="Lato"/>
            </a:endParaRPr>
          </a:p>
        </p:txBody>
      </p:sp>
      <p:pic>
        <p:nvPicPr>
          <p:cNvPr id="180" name="Google Shape;180;p25"/>
          <p:cNvPicPr preferRelativeResize="0"/>
          <p:nvPr/>
        </p:nvPicPr>
        <p:blipFill rotWithShape="1">
          <a:blip r:embed="rId3">
            <a:alphaModFix/>
          </a:blip>
          <a:srcRect l="4104" b="6924"/>
          <a:stretch/>
        </p:blipFill>
        <p:spPr>
          <a:xfrm>
            <a:off x="7818550" y="0"/>
            <a:ext cx="1260225" cy="1275274"/>
          </a:xfrm>
          <a:prstGeom prst="rect">
            <a:avLst/>
          </a:prstGeom>
          <a:noFill/>
          <a:ln>
            <a:noFill/>
          </a:ln>
        </p:spPr>
      </p:pic>
      <p:pic>
        <p:nvPicPr>
          <p:cNvPr id="181" name="Google Shape;181;p25"/>
          <p:cNvPicPr preferRelativeResize="0"/>
          <p:nvPr/>
        </p:nvPicPr>
        <p:blipFill>
          <a:blip r:embed="rId4">
            <a:alphaModFix/>
          </a:blip>
          <a:stretch>
            <a:fillRect/>
          </a:stretch>
        </p:blipFill>
        <p:spPr>
          <a:xfrm>
            <a:off x="1459501" y="1095050"/>
            <a:ext cx="6225000" cy="3675770"/>
          </a:xfrm>
          <a:prstGeom prst="rect">
            <a:avLst/>
          </a:prstGeom>
          <a:noFill/>
          <a:ln>
            <a:noFill/>
          </a:ln>
          <a:effectLst>
            <a:outerShdw blurRad="57150" dist="19050" dir="5400000" algn="bl" rotWithShape="0">
              <a:srgbClr val="000000">
                <a:alpha val="50000"/>
              </a:srgbClr>
            </a:outerShdw>
          </a:effectLst>
        </p:spPr>
      </p:pic>
      <p:cxnSp>
        <p:nvCxnSpPr>
          <p:cNvPr id="182" name="Google Shape;182;p25"/>
          <p:cNvCxnSpPr/>
          <p:nvPr/>
        </p:nvCxnSpPr>
        <p:spPr>
          <a:xfrm flipH="1">
            <a:off x="4077675" y="1455400"/>
            <a:ext cx="301500" cy="210900"/>
          </a:xfrm>
          <a:prstGeom prst="straightConnector1">
            <a:avLst/>
          </a:prstGeom>
          <a:noFill/>
          <a:ln w="9525" cap="flat" cmpd="sng">
            <a:solidFill>
              <a:srgbClr val="073763"/>
            </a:solidFill>
            <a:prstDash val="solid"/>
            <a:round/>
            <a:headEnd type="none" w="med" len="med"/>
            <a:tailEnd type="triangle" w="med" len="med"/>
          </a:ln>
        </p:spPr>
      </p:cxnSp>
      <p:sp>
        <p:nvSpPr>
          <p:cNvPr id="183" name="Google Shape;183;p25"/>
          <p:cNvSpPr txBox="1"/>
          <p:nvPr/>
        </p:nvSpPr>
        <p:spPr>
          <a:xfrm>
            <a:off x="4281300" y="1223500"/>
            <a:ext cx="1260300" cy="4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latin typeface="Lato"/>
                <a:ea typeface="Lato"/>
                <a:cs typeface="Lato"/>
                <a:sym typeface="Lato"/>
              </a:rPr>
              <a:t>Median: 7</a:t>
            </a:r>
            <a:endParaRPr b="1">
              <a:solidFill>
                <a:srgbClr val="073763"/>
              </a:solidFill>
              <a:latin typeface="Lato"/>
              <a:ea typeface="Lato"/>
              <a:cs typeface="Lato"/>
              <a:sym typeface="Lato"/>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257325" y="1514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Insight: Boston Crime Mapping (Folium)</a:t>
            </a:r>
            <a:endParaRPr b="1">
              <a:solidFill>
                <a:srgbClr val="FFFFFF"/>
              </a:solidFill>
              <a:latin typeface="Lato"/>
              <a:ea typeface="Lato"/>
              <a:cs typeface="Lato"/>
              <a:sym typeface="Lato"/>
            </a:endParaRPr>
          </a:p>
        </p:txBody>
      </p:sp>
      <p:pic>
        <p:nvPicPr>
          <p:cNvPr id="189" name="Google Shape;189;p26"/>
          <p:cNvPicPr preferRelativeResize="0"/>
          <p:nvPr/>
        </p:nvPicPr>
        <p:blipFill>
          <a:blip r:embed="rId3">
            <a:alphaModFix/>
          </a:blip>
          <a:stretch>
            <a:fillRect/>
          </a:stretch>
        </p:blipFill>
        <p:spPr>
          <a:xfrm>
            <a:off x="7840300" y="0"/>
            <a:ext cx="1184075" cy="1234574"/>
          </a:xfrm>
          <a:prstGeom prst="rect">
            <a:avLst/>
          </a:prstGeom>
          <a:noFill/>
          <a:ln>
            <a:noFill/>
          </a:ln>
        </p:spPr>
      </p:pic>
      <p:pic>
        <p:nvPicPr>
          <p:cNvPr id="190" name="Google Shape;190;p26" title="bandicam 2019-11-27 00-05-49-906.mp4">
            <a:hlinkClick r:id="rId4"/>
          </p:cNvPr>
          <p:cNvPicPr preferRelativeResize="0"/>
          <p:nvPr/>
        </p:nvPicPr>
        <p:blipFill>
          <a:blip r:embed="rId5">
            <a:alphaModFix/>
          </a:blip>
          <a:stretch>
            <a:fillRect/>
          </a:stretch>
        </p:blipFill>
        <p:spPr>
          <a:xfrm>
            <a:off x="1359925" y="770200"/>
            <a:ext cx="6339600" cy="4114575"/>
          </a:xfrm>
          <a:prstGeom prst="rect">
            <a:avLst/>
          </a:prstGeom>
          <a:noFill/>
          <a:ln>
            <a:noFill/>
          </a:ln>
        </p:spPr>
      </p:pic>
      <p:sp>
        <p:nvSpPr>
          <p:cNvPr id="191" name="Google Shape;191;p26"/>
          <p:cNvSpPr/>
          <p:nvPr/>
        </p:nvSpPr>
        <p:spPr>
          <a:xfrm>
            <a:off x="1359275" y="793825"/>
            <a:ext cx="6339600" cy="36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73763"/>
                </a:solidFill>
                <a:latin typeface="Lato"/>
                <a:ea typeface="Lato"/>
                <a:cs typeface="Lato"/>
                <a:sym typeface="Lato"/>
              </a:rPr>
              <a:t>Crime Frequency in Boston Visualization Demo</a:t>
            </a:r>
            <a:endParaRPr b="1">
              <a:solidFill>
                <a:srgbClr val="073763"/>
              </a:solidFill>
              <a:latin typeface="Lato"/>
              <a:ea typeface="Lato"/>
              <a:cs typeface="Lato"/>
              <a:sym typeface="Lato"/>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311700" y="341100"/>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Model Building : Predicting Crime Type </a:t>
            </a:r>
            <a:endParaRPr b="1">
              <a:solidFill>
                <a:srgbClr val="FFFFFF"/>
              </a:solidFill>
              <a:latin typeface="Lato"/>
              <a:ea typeface="Lato"/>
              <a:cs typeface="Lato"/>
              <a:sym typeface="Lato"/>
            </a:endParaRPr>
          </a:p>
        </p:txBody>
      </p:sp>
      <p:pic>
        <p:nvPicPr>
          <p:cNvPr id="197" name="Google Shape;197;p27"/>
          <p:cNvPicPr preferRelativeResize="0"/>
          <p:nvPr/>
        </p:nvPicPr>
        <p:blipFill>
          <a:blip r:embed="rId3">
            <a:alphaModFix/>
          </a:blip>
          <a:stretch>
            <a:fillRect/>
          </a:stretch>
        </p:blipFill>
        <p:spPr>
          <a:xfrm>
            <a:off x="7723625" y="0"/>
            <a:ext cx="1300750" cy="1413650"/>
          </a:xfrm>
          <a:prstGeom prst="rect">
            <a:avLst/>
          </a:prstGeom>
          <a:noFill/>
          <a:ln>
            <a:noFill/>
          </a:ln>
        </p:spPr>
      </p:pic>
      <p:grpSp>
        <p:nvGrpSpPr>
          <p:cNvPr id="198" name="Google Shape;198;p27"/>
          <p:cNvGrpSpPr/>
          <p:nvPr/>
        </p:nvGrpSpPr>
        <p:grpSpPr>
          <a:xfrm>
            <a:off x="311595" y="1073175"/>
            <a:ext cx="7400416" cy="736462"/>
            <a:chOff x="2283025" y="2322195"/>
            <a:chExt cx="5267950" cy="643873"/>
          </a:xfrm>
        </p:grpSpPr>
        <p:sp>
          <p:nvSpPr>
            <p:cNvPr id="199" name="Google Shape;199;p2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flipH="1">
              <a:off x="2283025" y="2322575"/>
              <a:ext cx="1844400" cy="6426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rot="-5400000">
              <a:off x="3561620" y="1862705"/>
              <a:ext cx="571429" cy="1490408"/>
            </a:xfrm>
            <a:prstGeom prst="flowChartOffpageConnector">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2419809" y="2619865"/>
              <a:ext cx="1419300" cy="2478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800" b="1">
                  <a:solidFill>
                    <a:schemeClr val="lt1"/>
                  </a:solidFill>
                  <a:latin typeface="Lato"/>
                  <a:ea typeface="Lato"/>
                  <a:cs typeface="Lato"/>
                  <a:sym typeface="Lato"/>
                </a:rPr>
                <a:t>TARGET USER</a:t>
              </a:r>
              <a:endParaRPr sz="1800">
                <a:solidFill>
                  <a:schemeClr val="lt1"/>
                </a:solidFill>
                <a:latin typeface="Roboto"/>
                <a:ea typeface="Roboto"/>
                <a:cs typeface="Roboto"/>
                <a:sym typeface="Roboto"/>
              </a:endParaRPr>
            </a:p>
          </p:txBody>
        </p:sp>
        <p:sp>
          <p:nvSpPr>
            <p:cNvPr id="203" name="Google Shape;203;p27"/>
            <p:cNvSpPr/>
            <p:nvPr/>
          </p:nvSpPr>
          <p:spPr>
            <a:xfrm>
              <a:off x="4849090" y="2323752"/>
              <a:ext cx="2509800" cy="6423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73763"/>
                </a:buClr>
                <a:buSzPts val="1100"/>
                <a:buFont typeface="Roboto"/>
                <a:buChar char="●"/>
              </a:pPr>
              <a:r>
                <a:rPr lang="en" sz="1100">
                  <a:solidFill>
                    <a:srgbClr val="073763"/>
                  </a:solidFill>
                  <a:latin typeface="Roboto"/>
                  <a:ea typeface="Roboto"/>
                  <a:cs typeface="Roboto"/>
                  <a:sym typeface="Roboto"/>
                </a:rPr>
                <a:t>Police Authority</a:t>
              </a:r>
              <a:endParaRPr sz="1100">
                <a:solidFill>
                  <a:srgbClr val="073763"/>
                </a:solidFill>
                <a:latin typeface="Roboto"/>
                <a:ea typeface="Roboto"/>
                <a:cs typeface="Roboto"/>
                <a:sym typeface="Roboto"/>
              </a:endParaRPr>
            </a:p>
          </p:txBody>
        </p:sp>
      </p:grpSp>
      <p:grpSp>
        <p:nvGrpSpPr>
          <p:cNvPr id="204" name="Google Shape;204;p27"/>
          <p:cNvGrpSpPr/>
          <p:nvPr/>
        </p:nvGrpSpPr>
        <p:grpSpPr>
          <a:xfrm>
            <a:off x="311589" y="1697175"/>
            <a:ext cx="7400416" cy="757022"/>
            <a:chOff x="2283025" y="2288022"/>
            <a:chExt cx="5267950" cy="699134"/>
          </a:xfrm>
        </p:grpSpPr>
        <p:sp>
          <p:nvSpPr>
            <p:cNvPr id="205" name="Google Shape;205;p2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flipH="1">
              <a:off x="2283025" y="2322575"/>
              <a:ext cx="1844400" cy="6426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rot="-5400000">
              <a:off x="3513843" y="1887864"/>
              <a:ext cx="678542" cy="1478858"/>
            </a:xfrm>
            <a:prstGeom prst="flowChartOffpageConnector">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2395513" y="2546534"/>
              <a:ext cx="1731900" cy="3678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800" b="1">
                  <a:solidFill>
                    <a:schemeClr val="lt1"/>
                  </a:solidFill>
                  <a:latin typeface="Lato"/>
                  <a:ea typeface="Lato"/>
                  <a:cs typeface="Lato"/>
                  <a:sym typeface="Lato"/>
                </a:rPr>
                <a:t>PREDICTION TYPE</a:t>
              </a:r>
              <a:endParaRPr sz="1800">
                <a:solidFill>
                  <a:schemeClr val="lt1"/>
                </a:solidFill>
                <a:latin typeface="Roboto"/>
                <a:ea typeface="Roboto"/>
                <a:cs typeface="Roboto"/>
                <a:sym typeface="Roboto"/>
              </a:endParaRPr>
            </a:p>
          </p:txBody>
        </p:sp>
        <p:sp>
          <p:nvSpPr>
            <p:cNvPr id="209" name="Google Shape;209;p27"/>
            <p:cNvSpPr/>
            <p:nvPr/>
          </p:nvSpPr>
          <p:spPr>
            <a:xfrm>
              <a:off x="4835288" y="2481656"/>
              <a:ext cx="2509800" cy="5055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73763"/>
                </a:buClr>
                <a:buSzPts val="1100"/>
                <a:buFont typeface="Roboto"/>
                <a:buChar char="●"/>
              </a:pPr>
              <a:r>
                <a:rPr lang="en" sz="1100">
                  <a:solidFill>
                    <a:srgbClr val="073763"/>
                  </a:solidFill>
                  <a:latin typeface="Lato"/>
                  <a:ea typeface="Lato"/>
                  <a:cs typeface="Lato"/>
                  <a:sym typeface="Lato"/>
                </a:rPr>
                <a:t>Multiclass Classification using ANN in Keras and Tensorflow</a:t>
              </a:r>
              <a:endParaRPr sz="1100">
                <a:solidFill>
                  <a:srgbClr val="073763"/>
                </a:solidFill>
                <a:latin typeface="Roboto"/>
                <a:ea typeface="Roboto"/>
                <a:cs typeface="Roboto"/>
                <a:sym typeface="Roboto"/>
              </a:endParaRPr>
            </a:p>
          </p:txBody>
        </p:sp>
      </p:grpSp>
      <p:grpSp>
        <p:nvGrpSpPr>
          <p:cNvPr id="210" name="Google Shape;210;p27"/>
          <p:cNvGrpSpPr/>
          <p:nvPr/>
        </p:nvGrpSpPr>
        <p:grpSpPr>
          <a:xfrm>
            <a:off x="311819" y="3001778"/>
            <a:ext cx="7397255" cy="753200"/>
            <a:chOff x="2283025" y="2315580"/>
            <a:chExt cx="5267950" cy="650994"/>
          </a:xfrm>
        </p:grpSpPr>
        <p:sp>
          <p:nvSpPr>
            <p:cNvPr id="211" name="Google Shape;211;p2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flipH="1">
              <a:off x="2283025" y="2322575"/>
              <a:ext cx="1844400" cy="6426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rot="-5400000">
              <a:off x="3533179" y="1896077"/>
              <a:ext cx="650994" cy="1489999"/>
            </a:xfrm>
            <a:prstGeom prst="flowChartOffpageConnector">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2395513" y="2570699"/>
              <a:ext cx="1671600" cy="3435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800" b="1">
                  <a:solidFill>
                    <a:schemeClr val="lt1"/>
                  </a:solidFill>
                  <a:latin typeface="Lato"/>
                  <a:ea typeface="Lato"/>
                  <a:cs typeface="Lato"/>
                  <a:sym typeface="Lato"/>
                </a:rPr>
                <a:t>DEPENDENT</a:t>
              </a:r>
              <a:br>
                <a:rPr lang="en" sz="1800" b="1">
                  <a:solidFill>
                    <a:schemeClr val="lt1"/>
                  </a:solidFill>
                  <a:latin typeface="Lato"/>
                  <a:ea typeface="Lato"/>
                  <a:cs typeface="Lato"/>
                  <a:sym typeface="Lato"/>
                </a:rPr>
              </a:br>
              <a:r>
                <a:rPr lang="en" sz="1800" b="1">
                  <a:solidFill>
                    <a:schemeClr val="lt1"/>
                  </a:solidFill>
                  <a:latin typeface="Lato"/>
                  <a:ea typeface="Lato"/>
                  <a:cs typeface="Lato"/>
                  <a:sym typeface="Lato"/>
                </a:rPr>
                <a:t>VARIABLE</a:t>
              </a:r>
              <a:endParaRPr sz="1800" b="1">
                <a:solidFill>
                  <a:schemeClr val="lt1"/>
                </a:solidFill>
                <a:latin typeface="Lato"/>
                <a:ea typeface="Lato"/>
                <a:cs typeface="Lato"/>
                <a:sym typeface="Lato"/>
              </a:endParaRPr>
            </a:p>
          </p:txBody>
        </p:sp>
        <p:sp>
          <p:nvSpPr>
            <p:cNvPr id="215" name="Google Shape;215;p27"/>
            <p:cNvSpPr/>
            <p:nvPr/>
          </p:nvSpPr>
          <p:spPr>
            <a:xfrm>
              <a:off x="4837563" y="2459663"/>
              <a:ext cx="2509800" cy="5055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73763"/>
                </a:buClr>
                <a:buSzPts val="1100"/>
                <a:buFont typeface="Roboto"/>
                <a:buChar char="●"/>
              </a:pPr>
              <a:r>
                <a:rPr lang="en" sz="1100">
                  <a:solidFill>
                    <a:srgbClr val="073763"/>
                  </a:solidFill>
                  <a:latin typeface="Lato"/>
                  <a:ea typeface="Lato"/>
                  <a:cs typeface="Lato"/>
                  <a:sym typeface="Lato"/>
                </a:rPr>
                <a:t>Crime Type (Offense_Code_Group)</a:t>
              </a:r>
              <a:endParaRPr sz="1100">
                <a:solidFill>
                  <a:srgbClr val="073763"/>
                </a:solidFill>
                <a:latin typeface="Roboto"/>
                <a:ea typeface="Roboto"/>
                <a:cs typeface="Roboto"/>
                <a:sym typeface="Roboto"/>
              </a:endParaRPr>
            </a:p>
          </p:txBody>
        </p:sp>
      </p:grpSp>
      <p:grpSp>
        <p:nvGrpSpPr>
          <p:cNvPr id="216" name="Google Shape;216;p27"/>
          <p:cNvGrpSpPr/>
          <p:nvPr/>
        </p:nvGrpSpPr>
        <p:grpSpPr>
          <a:xfrm>
            <a:off x="316130" y="2348825"/>
            <a:ext cx="7400416" cy="684400"/>
            <a:chOff x="2283025" y="2263045"/>
            <a:chExt cx="5267950" cy="703536"/>
          </a:xfrm>
        </p:grpSpPr>
        <p:sp>
          <p:nvSpPr>
            <p:cNvPr id="217" name="Google Shape;217;p2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flipH="1">
              <a:off x="2283025" y="2322575"/>
              <a:ext cx="1844400" cy="6426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5400000">
              <a:off x="3507946" y="1868773"/>
              <a:ext cx="703536" cy="1492081"/>
            </a:xfrm>
            <a:prstGeom prst="flowChartOffpageConnector">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2395513" y="2546534"/>
              <a:ext cx="1731900" cy="3678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800" b="1">
                  <a:solidFill>
                    <a:schemeClr val="lt1"/>
                  </a:solidFill>
                  <a:latin typeface="Lato"/>
                  <a:ea typeface="Lato"/>
                  <a:cs typeface="Lato"/>
                  <a:sym typeface="Lato"/>
                </a:rPr>
                <a:t>OUTLIER TREATMENT</a:t>
              </a:r>
              <a:endParaRPr sz="1800" b="1">
                <a:solidFill>
                  <a:schemeClr val="lt1"/>
                </a:solidFill>
                <a:latin typeface="Lato"/>
                <a:ea typeface="Lato"/>
                <a:cs typeface="Lato"/>
                <a:sym typeface="Lato"/>
              </a:endParaRPr>
            </a:p>
          </p:txBody>
        </p:sp>
        <p:sp>
          <p:nvSpPr>
            <p:cNvPr id="221" name="Google Shape;221;p27"/>
            <p:cNvSpPr/>
            <p:nvPr/>
          </p:nvSpPr>
          <p:spPr>
            <a:xfrm>
              <a:off x="4837563" y="2459663"/>
              <a:ext cx="2509800" cy="5055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73763"/>
                </a:buClr>
                <a:buSzPts val="1100"/>
                <a:buFont typeface="Roboto"/>
                <a:buChar char="●"/>
              </a:pPr>
              <a:r>
                <a:rPr lang="en" sz="1100">
                  <a:solidFill>
                    <a:srgbClr val="073763"/>
                  </a:solidFill>
                  <a:latin typeface="Lato"/>
                  <a:ea typeface="Lato"/>
                  <a:cs typeface="Lato"/>
                  <a:sym typeface="Lato"/>
                </a:rPr>
                <a:t>Limiting the predicted output to Top 70% crime type</a:t>
              </a:r>
              <a:endParaRPr sz="1100">
                <a:solidFill>
                  <a:srgbClr val="073763"/>
                </a:solidFill>
                <a:latin typeface="Roboto"/>
                <a:ea typeface="Roboto"/>
                <a:cs typeface="Roboto"/>
                <a:sym typeface="Roboto"/>
              </a:endParaRPr>
            </a:p>
          </p:txBody>
        </p:sp>
      </p:grpSp>
      <p:grpSp>
        <p:nvGrpSpPr>
          <p:cNvPr id="222" name="Google Shape;222;p27"/>
          <p:cNvGrpSpPr/>
          <p:nvPr/>
        </p:nvGrpSpPr>
        <p:grpSpPr>
          <a:xfrm>
            <a:off x="311688" y="3675475"/>
            <a:ext cx="7533540" cy="937600"/>
            <a:chOff x="2275824" y="2292241"/>
            <a:chExt cx="5376492" cy="673854"/>
          </a:xfrm>
        </p:grpSpPr>
        <p:sp>
          <p:nvSpPr>
            <p:cNvPr id="223" name="Google Shape;223;p2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flipH="1">
              <a:off x="2275824" y="2322570"/>
              <a:ext cx="1851600" cy="6426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5400000">
              <a:off x="3546581" y="1880274"/>
              <a:ext cx="673854" cy="1497788"/>
            </a:xfrm>
            <a:prstGeom prst="flowChartOffpageConnector">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2278990" y="2478851"/>
              <a:ext cx="2067900" cy="4482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600" b="1">
                  <a:solidFill>
                    <a:schemeClr val="lt1"/>
                  </a:solidFill>
                  <a:latin typeface="Lato"/>
                  <a:ea typeface="Lato"/>
                  <a:cs typeface="Lato"/>
                  <a:sym typeface="Lato"/>
                </a:rPr>
                <a:t>FEATURE ENGINEERING &amp; DIMENSION REDUCTION</a:t>
              </a:r>
              <a:endParaRPr sz="1600" b="1">
                <a:solidFill>
                  <a:schemeClr val="lt1"/>
                </a:solidFill>
                <a:latin typeface="Lato"/>
                <a:ea typeface="Lato"/>
                <a:cs typeface="Lato"/>
                <a:sym typeface="Lato"/>
              </a:endParaRPr>
            </a:p>
          </p:txBody>
        </p:sp>
        <p:sp>
          <p:nvSpPr>
            <p:cNvPr id="227" name="Google Shape;227;p27"/>
            <p:cNvSpPr/>
            <p:nvPr/>
          </p:nvSpPr>
          <p:spPr>
            <a:xfrm>
              <a:off x="4812215" y="2462948"/>
              <a:ext cx="2840100" cy="4800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073763"/>
                </a:buClr>
                <a:buSzPts val="1000"/>
                <a:buFont typeface="Lato"/>
                <a:buChar char="●"/>
              </a:pPr>
              <a:r>
                <a:rPr lang="en" sz="1000">
                  <a:solidFill>
                    <a:srgbClr val="073763"/>
                  </a:solidFill>
                  <a:latin typeface="Lato"/>
                  <a:ea typeface="Lato"/>
                  <a:cs typeface="Lato"/>
                  <a:sym typeface="Lato"/>
                </a:rPr>
                <a:t>Grouping </a:t>
              </a:r>
              <a:r>
                <a:rPr lang="en" sz="1000" b="1">
                  <a:solidFill>
                    <a:srgbClr val="073763"/>
                  </a:solidFill>
                  <a:latin typeface="Lato"/>
                  <a:ea typeface="Lato"/>
                  <a:cs typeface="Lato"/>
                  <a:sym typeface="Lato"/>
                </a:rPr>
                <a:t>Top 10% high-crime address </a:t>
              </a:r>
              <a:r>
                <a:rPr lang="en" sz="1000">
                  <a:solidFill>
                    <a:srgbClr val="073763"/>
                  </a:solidFill>
                  <a:latin typeface="Lato"/>
                  <a:ea typeface="Lato"/>
                  <a:cs typeface="Lato"/>
                  <a:sym typeface="Lato"/>
                </a:rPr>
                <a:t>variable and create </a:t>
              </a:r>
              <a:r>
                <a:rPr lang="en" sz="1000" b="1">
                  <a:solidFill>
                    <a:srgbClr val="073763"/>
                  </a:solidFill>
                  <a:latin typeface="Lato"/>
                  <a:ea typeface="Lato"/>
                  <a:cs typeface="Lato"/>
                  <a:sym typeface="Lato"/>
                </a:rPr>
                <a:t>season</a:t>
              </a:r>
              <a:r>
                <a:rPr lang="en" sz="1000">
                  <a:solidFill>
                    <a:srgbClr val="073763"/>
                  </a:solidFill>
                  <a:latin typeface="Lato"/>
                  <a:ea typeface="Lato"/>
                  <a:cs typeface="Lato"/>
                  <a:sym typeface="Lato"/>
                </a:rPr>
                <a:t> variable</a:t>
              </a:r>
              <a:endParaRPr sz="1000">
                <a:solidFill>
                  <a:srgbClr val="073763"/>
                </a:solidFill>
                <a:latin typeface="Lato"/>
                <a:ea typeface="Lato"/>
                <a:cs typeface="Lato"/>
                <a:sym typeface="Lato"/>
              </a:endParaRPr>
            </a:p>
            <a:p>
              <a:pPr marL="457200" lvl="0" indent="-292100" algn="l" rtl="0">
                <a:lnSpc>
                  <a:spcPct val="115000"/>
                </a:lnSpc>
                <a:spcBef>
                  <a:spcPts val="0"/>
                </a:spcBef>
                <a:spcAft>
                  <a:spcPts val="0"/>
                </a:spcAft>
                <a:buClr>
                  <a:srgbClr val="073763"/>
                </a:buClr>
                <a:buSzPts val="1000"/>
                <a:buFont typeface="Lato"/>
                <a:buChar char="●"/>
              </a:pPr>
              <a:r>
                <a:rPr lang="en" sz="1000">
                  <a:solidFill>
                    <a:srgbClr val="073763"/>
                  </a:solidFill>
                  <a:latin typeface="Lato"/>
                  <a:ea typeface="Lato"/>
                  <a:cs typeface="Lato"/>
                  <a:sym typeface="Lato"/>
                </a:rPr>
                <a:t>Correlation Matrix and Chi-Squared test</a:t>
              </a:r>
              <a:endParaRPr sz="1000">
                <a:solidFill>
                  <a:srgbClr val="073763"/>
                </a:solidFill>
                <a:latin typeface="Lato"/>
                <a:ea typeface="Lato"/>
                <a:cs typeface="Lato"/>
                <a:sym typeface="Lato"/>
              </a:endParaRPr>
            </a:p>
            <a:p>
              <a:pPr marL="457200" lvl="0" indent="-292100" algn="l" rtl="0">
                <a:lnSpc>
                  <a:spcPct val="115000"/>
                </a:lnSpc>
                <a:spcBef>
                  <a:spcPts val="0"/>
                </a:spcBef>
                <a:spcAft>
                  <a:spcPts val="0"/>
                </a:spcAft>
                <a:buClr>
                  <a:srgbClr val="073763"/>
                </a:buClr>
                <a:buSzPts val="1000"/>
                <a:buFont typeface="Lato"/>
                <a:buChar char="●"/>
              </a:pPr>
              <a:r>
                <a:rPr lang="en" sz="1000">
                  <a:solidFill>
                    <a:srgbClr val="073763"/>
                  </a:solidFill>
                  <a:latin typeface="Lato"/>
                  <a:ea typeface="Lato"/>
                  <a:cs typeface="Lato"/>
                  <a:sym typeface="Lato"/>
                </a:rPr>
                <a:t>Used </a:t>
              </a:r>
              <a:r>
                <a:rPr lang="en" sz="1000" b="1">
                  <a:solidFill>
                    <a:srgbClr val="073763"/>
                  </a:solidFill>
                  <a:latin typeface="Lato"/>
                  <a:ea typeface="Lato"/>
                  <a:cs typeface="Lato"/>
                  <a:sym typeface="Lato"/>
                </a:rPr>
                <a:t>backward</a:t>
              </a:r>
              <a:r>
                <a:rPr lang="en" sz="1000">
                  <a:solidFill>
                    <a:srgbClr val="073763"/>
                  </a:solidFill>
                  <a:latin typeface="Lato"/>
                  <a:ea typeface="Lato"/>
                  <a:cs typeface="Lato"/>
                  <a:sym typeface="Lato"/>
                </a:rPr>
                <a:t> method</a:t>
              </a:r>
              <a:endParaRPr sz="1000">
                <a:solidFill>
                  <a:srgbClr val="073763"/>
                </a:solidFill>
                <a:latin typeface="Lato"/>
                <a:ea typeface="Lato"/>
                <a:cs typeface="Lato"/>
                <a:sym typeface="Lato"/>
              </a:endParaRPr>
            </a:p>
          </p:txBody>
        </p:sp>
      </p:grpSp>
      <p:sp>
        <p:nvSpPr>
          <p:cNvPr id="228" name="Google Shape;228;p27"/>
          <p:cNvSpPr/>
          <p:nvPr/>
        </p:nvSpPr>
        <p:spPr>
          <a:xfrm>
            <a:off x="326225" y="1073175"/>
            <a:ext cx="7397400" cy="624300"/>
          </a:xfrm>
          <a:prstGeom prst="rect">
            <a:avLst/>
          </a:prstGeom>
          <a:noFill/>
          <a:ln w="38100"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323125" y="1697175"/>
            <a:ext cx="7400400" cy="684300"/>
          </a:xfrm>
          <a:prstGeom prst="rect">
            <a:avLst/>
          </a:prstGeom>
          <a:noFill/>
          <a:ln w="38100"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323275" y="2400400"/>
            <a:ext cx="7400400" cy="624300"/>
          </a:xfrm>
          <a:prstGeom prst="rect">
            <a:avLst/>
          </a:prstGeom>
          <a:noFill/>
          <a:ln w="38100"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323125" y="3024700"/>
            <a:ext cx="7400400" cy="684300"/>
          </a:xfrm>
          <a:prstGeom prst="rect">
            <a:avLst/>
          </a:prstGeom>
          <a:noFill/>
          <a:ln w="38100"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316150" y="3709875"/>
            <a:ext cx="7413900" cy="937500"/>
          </a:xfrm>
          <a:prstGeom prst="rect">
            <a:avLst/>
          </a:prstGeom>
          <a:noFill/>
          <a:ln w="38100"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 name="Google Shape;233;p27"/>
          <p:cNvCxnSpPr/>
          <p:nvPr/>
        </p:nvCxnSpPr>
        <p:spPr>
          <a:xfrm>
            <a:off x="337100" y="3044775"/>
            <a:ext cx="7392300" cy="1800"/>
          </a:xfrm>
          <a:prstGeom prst="straightConnector1">
            <a:avLst/>
          </a:prstGeom>
          <a:noFill/>
          <a:ln w="38100" cap="flat" cmpd="sng">
            <a:solidFill>
              <a:srgbClr val="45818E"/>
            </a:solidFill>
            <a:prstDash val="solid"/>
            <a:round/>
            <a:headEnd type="none" w="med" len="med"/>
            <a:tailEnd type="none" w="med" len="med"/>
          </a:ln>
        </p:spPr>
      </p:cxnSp>
      <p:cxnSp>
        <p:nvCxnSpPr>
          <p:cNvPr id="234" name="Google Shape;234;p27"/>
          <p:cNvCxnSpPr/>
          <p:nvPr/>
        </p:nvCxnSpPr>
        <p:spPr>
          <a:xfrm>
            <a:off x="305963" y="1716013"/>
            <a:ext cx="7437900" cy="0"/>
          </a:xfrm>
          <a:prstGeom prst="straightConnector1">
            <a:avLst/>
          </a:prstGeom>
          <a:noFill/>
          <a:ln w="38100" cap="flat" cmpd="sng">
            <a:solidFill>
              <a:srgbClr val="45818E"/>
            </a:solidFill>
            <a:prstDash val="solid"/>
            <a:round/>
            <a:headEnd type="none" w="med" len="med"/>
            <a:tailEnd type="none" w="med" len="med"/>
          </a:ln>
        </p:spPr>
      </p:cxnSp>
      <p:cxnSp>
        <p:nvCxnSpPr>
          <p:cNvPr id="235" name="Google Shape;235;p27"/>
          <p:cNvCxnSpPr/>
          <p:nvPr/>
        </p:nvCxnSpPr>
        <p:spPr>
          <a:xfrm>
            <a:off x="315350" y="1098300"/>
            <a:ext cx="7413900" cy="9000"/>
          </a:xfrm>
          <a:prstGeom prst="straightConnector1">
            <a:avLst/>
          </a:prstGeom>
          <a:noFill/>
          <a:ln w="38100" cap="flat" cmpd="sng">
            <a:solidFill>
              <a:srgbClr val="45818E"/>
            </a:solidFill>
            <a:prstDash val="solid"/>
            <a:round/>
            <a:headEnd type="none" w="med" len="med"/>
            <a:tailEnd type="none" w="med" len="med"/>
          </a:ln>
        </p:spPr>
      </p:cxnSp>
      <p:cxnSp>
        <p:nvCxnSpPr>
          <p:cNvPr id="236" name="Google Shape;236;p27"/>
          <p:cNvCxnSpPr/>
          <p:nvPr/>
        </p:nvCxnSpPr>
        <p:spPr>
          <a:xfrm>
            <a:off x="305975" y="4613063"/>
            <a:ext cx="7404000" cy="30300"/>
          </a:xfrm>
          <a:prstGeom prst="straightConnector1">
            <a:avLst/>
          </a:prstGeom>
          <a:noFill/>
          <a:ln w="38100" cap="flat" cmpd="sng">
            <a:solidFill>
              <a:srgbClr val="45818E"/>
            </a:solidFill>
            <a:prstDash val="solid"/>
            <a:round/>
            <a:headEnd type="none" w="med" len="med"/>
            <a:tailEnd type="none" w="med" len="med"/>
          </a:ln>
        </p:spPr>
      </p:cxn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311700" y="1949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Lato"/>
                <a:ea typeface="Lato"/>
                <a:cs typeface="Lato"/>
                <a:sym typeface="Lato"/>
              </a:rPr>
              <a:t>Outlier Treatment, Feature Engineering, and Dimension Reduction</a:t>
            </a:r>
            <a:endParaRPr sz="2000" b="1">
              <a:solidFill>
                <a:srgbClr val="FFFFFF"/>
              </a:solidFill>
              <a:latin typeface="Lato"/>
              <a:ea typeface="Lato"/>
              <a:cs typeface="Lato"/>
              <a:sym typeface="Lato"/>
            </a:endParaRPr>
          </a:p>
        </p:txBody>
      </p:sp>
      <p:pic>
        <p:nvPicPr>
          <p:cNvPr id="242" name="Google Shape;242;p28"/>
          <p:cNvPicPr preferRelativeResize="0"/>
          <p:nvPr/>
        </p:nvPicPr>
        <p:blipFill>
          <a:blip r:embed="rId3">
            <a:alphaModFix/>
          </a:blip>
          <a:stretch>
            <a:fillRect/>
          </a:stretch>
        </p:blipFill>
        <p:spPr>
          <a:xfrm>
            <a:off x="7788168" y="0"/>
            <a:ext cx="1355831" cy="1413650"/>
          </a:xfrm>
          <a:prstGeom prst="rect">
            <a:avLst/>
          </a:prstGeom>
          <a:noFill/>
          <a:ln>
            <a:noFill/>
          </a:ln>
        </p:spPr>
      </p:pic>
      <p:pic>
        <p:nvPicPr>
          <p:cNvPr id="243" name="Google Shape;243;p28"/>
          <p:cNvPicPr preferRelativeResize="0"/>
          <p:nvPr/>
        </p:nvPicPr>
        <p:blipFill>
          <a:blip r:embed="rId4">
            <a:alphaModFix/>
          </a:blip>
          <a:stretch>
            <a:fillRect/>
          </a:stretch>
        </p:blipFill>
        <p:spPr>
          <a:xfrm>
            <a:off x="311700" y="1190050"/>
            <a:ext cx="3762475" cy="3743501"/>
          </a:xfrm>
          <a:prstGeom prst="rect">
            <a:avLst/>
          </a:prstGeom>
          <a:noFill/>
          <a:ln>
            <a:noFill/>
          </a:ln>
        </p:spPr>
      </p:pic>
      <p:pic>
        <p:nvPicPr>
          <p:cNvPr id="244" name="Google Shape;244;p28"/>
          <p:cNvPicPr preferRelativeResize="0"/>
          <p:nvPr/>
        </p:nvPicPr>
        <p:blipFill>
          <a:blip r:embed="rId5">
            <a:alphaModFix/>
          </a:blip>
          <a:stretch>
            <a:fillRect/>
          </a:stretch>
        </p:blipFill>
        <p:spPr>
          <a:xfrm>
            <a:off x="4244225" y="1190047"/>
            <a:ext cx="3430738" cy="2025528"/>
          </a:xfrm>
          <a:prstGeom prst="rect">
            <a:avLst/>
          </a:prstGeom>
          <a:noFill/>
          <a:ln>
            <a:noFill/>
          </a:ln>
        </p:spPr>
      </p:pic>
      <p:sp>
        <p:nvSpPr>
          <p:cNvPr id="245" name="Google Shape;245;p28"/>
          <p:cNvSpPr txBox="1"/>
          <p:nvPr/>
        </p:nvSpPr>
        <p:spPr>
          <a:xfrm>
            <a:off x="311688" y="825538"/>
            <a:ext cx="34047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Correlation Matrix</a:t>
            </a:r>
            <a:endParaRPr b="1">
              <a:solidFill>
                <a:srgbClr val="073763"/>
              </a:solidFill>
            </a:endParaRPr>
          </a:p>
        </p:txBody>
      </p:sp>
      <p:sp>
        <p:nvSpPr>
          <p:cNvPr id="246" name="Google Shape;246;p28"/>
          <p:cNvSpPr txBox="1"/>
          <p:nvPr/>
        </p:nvSpPr>
        <p:spPr>
          <a:xfrm>
            <a:off x="4250513" y="825538"/>
            <a:ext cx="34047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Chi-Squared Test</a:t>
            </a:r>
            <a:endParaRPr b="1">
              <a:solidFill>
                <a:srgbClr val="073763"/>
              </a:solidFill>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Model 1</a:t>
            </a:r>
            <a:endParaRPr b="1">
              <a:solidFill>
                <a:srgbClr val="FFFFFF"/>
              </a:solidFill>
              <a:latin typeface="Lato"/>
              <a:ea typeface="Lato"/>
              <a:cs typeface="Lato"/>
              <a:sym typeface="Lato"/>
            </a:endParaRPr>
          </a:p>
        </p:txBody>
      </p:sp>
      <p:pic>
        <p:nvPicPr>
          <p:cNvPr id="252" name="Google Shape;252;p29"/>
          <p:cNvPicPr preferRelativeResize="0"/>
          <p:nvPr/>
        </p:nvPicPr>
        <p:blipFill>
          <a:blip r:embed="rId3">
            <a:alphaModFix/>
          </a:blip>
          <a:stretch>
            <a:fillRect/>
          </a:stretch>
        </p:blipFill>
        <p:spPr>
          <a:xfrm>
            <a:off x="311700" y="1393050"/>
            <a:ext cx="4260300" cy="1640929"/>
          </a:xfrm>
          <a:prstGeom prst="rect">
            <a:avLst/>
          </a:prstGeom>
          <a:noFill/>
          <a:ln>
            <a:noFill/>
          </a:ln>
        </p:spPr>
      </p:pic>
      <p:pic>
        <p:nvPicPr>
          <p:cNvPr id="253" name="Google Shape;253;p29"/>
          <p:cNvPicPr preferRelativeResize="0"/>
          <p:nvPr/>
        </p:nvPicPr>
        <p:blipFill>
          <a:blip r:embed="rId4">
            <a:alphaModFix/>
          </a:blip>
          <a:stretch>
            <a:fillRect/>
          </a:stretch>
        </p:blipFill>
        <p:spPr>
          <a:xfrm>
            <a:off x="311700" y="3414750"/>
            <a:ext cx="4483826" cy="338575"/>
          </a:xfrm>
          <a:prstGeom prst="rect">
            <a:avLst/>
          </a:prstGeom>
          <a:noFill/>
          <a:ln>
            <a:noFill/>
          </a:ln>
        </p:spPr>
      </p:pic>
      <p:pic>
        <p:nvPicPr>
          <p:cNvPr id="254" name="Google Shape;254;p29"/>
          <p:cNvPicPr preferRelativeResize="0"/>
          <p:nvPr/>
        </p:nvPicPr>
        <p:blipFill>
          <a:blip r:embed="rId5">
            <a:alphaModFix/>
          </a:blip>
          <a:stretch>
            <a:fillRect/>
          </a:stretch>
        </p:blipFill>
        <p:spPr>
          <a:xfrm>
            <a:off x="311700" y="4224425"/>
            <a:ext cx="4260299" cy="750253"/>
          </a:xfrm>
          <a:prstGeom prst="rect">
            <a:avLst/>
          </a:prstGeom>
          <a:noFill/>
          <a:ln>
            <a:noFill/>
          </a:ln>
        </p:spPr>
      </p:pic>
      <p:sp>
        <p:nvSpPr>
          <p:cNvPr id="255" name="Google Shape;255;p29"/>
          <p:cNvSpPr/>
          <p:nvPr/>
        </p:nvSpPr>
        <p:spPr>
          <a:xfrm>
            <a:off x="2044350" y="3126175"/>
            <a:ext cx="184800" cy="206700"/>
          </a:xfrm>
          <a:prstGeom prst="down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txBox="1"/>
          <p:nvPr/>
        </p:nvSpPr>
        <p:spPr>
          <a:xfrm>
            <a:off x="311700" y="1063488"/>
            <a:ext cx="22401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Training the Model</a:t>
            </a:r>
            <a:endParaRPr b="1">
              <a:solidFill>
                <a:srgbClr val="073763"/>
              </a:solidFill>
            </a:endParaRPr>
          </a:p>
        </p:txBody>
      </p:sp>
      <p:sp>
        <p:nvSpPr>
          <p:cNvPr id="257" name="Google Shape;257;p29"/>
          <p:cNvSpPr txBox="1"/>
          <p:nvPr/>
        </p:nvSpPr>
        <p:spPr>
          <a:xfrm>
            <a:off x="297150" y="3835200"/>
            <a:ext cx="36792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Evaluating the Model with Test Data</a:t>
            </a:r>
            <a:endParaRPr b="1">
              <a:solidFill>
                <a:srgbClr val="073763"/>
              </a:solidFill>
            </a:endParaRPr>
          </a:p>
        </p:txBody>
      </p:sp>
      <p:pic>
        <p:nvPicPr>
          <p:cNvPr id="258" name="Google Shape;258;p29"/>
          <p:cNvPicPr preferRelativeResize="0"/>
          <p:nvPr/>
        </p:nvPicPr>
        <p:blipFill rotWithShape="1">
          <a:blip r:embed="rId6">
            <a:alphaModFix/>
          </a:blip>
          <a:srcRect r="9090"/>
          <a:stretch/>
        </p:blipFill>
        <p:spPr>
          <a:xfrm>
            <a:off x="5060925" y="1772975"/>
            <a:ext cx="3475258" cy="2062225"/>
          </a:xfrm>
          <a:prstGeom prst="rect">
            <a:avLst/>
          </a:prstGeom>
          <a:noFill/>
          <a:ln>
            <a:noFill/>
          </a:ln>
        </p:spPr>
      </p:pic>
      <p:sp>
        <p:nvSpPr>
          <p:cNvPr id="259" name="Google Shape;259;p29"/>
          <p:cNvSpPr txBox="1"/>
          <p:nvPr/>
        </p:nvSpPr>
        <p:spPr>
          <a:xfrm>
            <a:off x="5000225" y="1393038"/>
            <a:ext cx="22401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ROC and AUC</a:t>
            </a:r>
            <a:endParaRPr b="1">
              <a:solidFill>
                <a:srgbClr val="073763"/>
              </a:solidFill>
            </a:endParaRPr>
          </a:p>
        </p:txBody>
      </p:sp>
      <p:pic>
        <p:nvPicPr>
          <p:cNvPr id="260" name="Google Shape;260;p29"/>
          <p:cNvPicPr preferRelativeResize="0"/>
          <p:nvPr/>
        </p:nvPicPr>
        <p:blipFill>
          <a:blip r:embed="rId7">
            <a:alphaModFix/>
          </a:blip>
          <a:stretch>
            <a:fillRect/>
          </a:stretch>
        </p:blipFill>
        <p:spPr>
          <a:xfrm>
            <a:off x="7668543" y="0"/>
            <a:ext cx="1355831" cy="141365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1000"/>
                                        <p:tgtEl>
                                          <p:spTgt spid="2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 calcmode="lin" valueType="num">
                                      <p:cBhvr additive="base">
                                        <p:cTn id="12" dur="1000"/>
                                        <p:tgtEl>
                                          <p:spTgt spid="255"/>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animEffect transition="in" filter="fade">
                                      <p:cBhvr>
                                        <p:cTn id="15" dur="1000"/>
                                        <p:tgtEl>
                                          <p:spTgt spid="253"/>
                                        </p:tgtEl>
                                      </p:cBhvr>
                                    </p:animEffect>
                                  </p:childTnLst>
                                </p:cTn>
                              </p:par>
                              <p:par>
                                <p:cTn id="16" presetID="10" presetClass="entr" presetSubtype="0" fill="hold" nodeType="withEffect">
                                  <p:stCondLst>
                                    <p:cond delay="0"/>
                                  </p:stCondLst>
                                  <p:childTnLst>
                                    <p:set>
                                      <p:cBhvr>
                                        <p:cTn id="17" dur="1" fill="hold">
                                          <p:stCondLst>
                                            <p:cond delay="0"/>
                                          </p:stCondLst>
                                        </p:cTn>
                                        <p:tgtEl>
                                          <p:spTgt spid="252"/>
                                        </p:tgtEl>
                                        <p:attrNameLst>
                                          <p:attrName>style.visibility</p:attrName>
                                        </p:attrNameLst>
                                      </p:cBhvr>
                                      <p:to>
                                        <p:strVal val="visible"/>
                                      </p:to>
                                    </p:set>
                                    <p:animEffect transition="in" filter="fade">
                                      <p:cBhvr>
                                        <p:cTn id="18" dur="1000"/>
                                        <p:tgtEl>
                                          <p:spTgt spid="25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57"/>
                                        </p:tgtEl>
                                        <p:attrNameLst>
                                          <p:attrName>style.visibility</p:attrName>
                                        </p:attrNameLst>
                                      </p:cBhvr>
                                      <p:to>
                                        <p:strVal val="visible"/>
                                      </p:to>
                                    </p:set>
                                    <p:anim calcmode="lin" valueType="num">
                                      <p:cBhvr additive="base">
                                        <p:cTn id="23" dur="1000"/>
                                        <p:tgtEl>
                                          <p:spTgt spid="257"/>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54"/>
                                        </p:tgtEl>
                                        <p:attrNameLst>
                                          <p:attrName>style.visibility</p:attrName>
                                        </p:attrNameLst>
                                      </p:cBhvr>
                                      <p:to>
                                        <p:strVal val="visible"/>
                                      </p:to>
                                    </p:set>
                                    <p:animEffect transition="in" filter="fade">
                                      <p:cBhvr>
                                        <p:cTn id="26" dur="1000"/>
                                        <p:tgtEl>
                                          <p:spTgt spid="25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59"/>
                                        </p:tgtEl>
                                        <p:attrNameLst>
                                          <p:attrName>style.visibility</p:attrName>
                                        </p:attrNameLst>
                                      </p:cBhvr>
                                      <p:to>
                                        <p:strVal val="visible"/>
                                      </p:to>
                                    </p:set>
                                    <p:anim calcmode="lin" valueType="num">
                                      <p:cBhvr additive="base">
                                        <p:cTn id="31" dur="1000"/>
                                        <p:tgtEl>
                                          <p:spTgt spid="259"/>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258"/>
                                        </p:tgtEl>
                                        <p:attrNameLst>
                                          <p:attrName>style.visibility</p:attrName>
                                        </p:attrNameLst>
                                      </p:cBhvr>
                                      <p:to>
                                        <p:strVal val="visible"/>
                                      </p:to>
                                    </p:set>
                                    <p:animEffect transition="in" filter="fade">
                                      <p:cBhvr>
                                        <p:cTn id="34" dur="10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Model 2</a:t>
            </a:r>
            <a:endParaRPr b="1">
              <a:solidFill>
                <a:srgbClr val="FFFFFF"/>
              </a:solidFill>
              <a:latin typeface="Lato"/>
              <a:ea typeface="Lato"/>
              <a:cs typeface="Lato"/>
              <a:sym typeface="Lato"/>
            </a:endParaRPr>
          </a:p>
        </p:txBody>
      </p:sp>
      <p:sp>
        <p:nvSpPr>
          <p:cNvPr id="266" name="Google Shape;266;p30"/>
          <p:cNvSpPr/>
          <p:nvPr/>
        </p:nvSpPr>
        <p:spPr>
          <a:xfrm>
            <a:off x="2044350" y="3053675"/>
            <a:ext cx="184800" cy="206700"/>
          </a:xfrm>
          <a:prstGeom prst="down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txBox="1"/>
          <p:nvPr/>
        </p:nvSpPr>
        <p:spPr>
          <a:xfrm>
            <a:off x="311700" y="1063488"/>
            <a:ext cx="22401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Training the Model</a:t>
            </a:r>
            <a:endParaRPr b="1">
              <a:solidFill>
                <a:srgbClr val="073763"/>
              </a:solidFill>
            </a:endParaRPr>
          </a:p>
        </p:txBody>
      </p:sp>
      <p:sp>
        <p:nvSpPr>
          <p:cNvPr id="268" name="Google Shape;268;p30"/>
          <p:cNvSpPr txBox="1"/>
          <p:nvPr/>
        </p:nvSpPr>
        <p:spPr>
          <a:xfrm>
            <a:off x="297150" y="3835200"/>
            <a:ext cx="36792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Evaluating the Model with Test Data</a:t>
            </a:r>
            <a:endParaRPr b="1">
              <a:solidFill>
                <a:srgbClr val="073763"/>
              </a:solidFill>
            </a:endParaRPr>
          </a:p>
        </p:txBody>
      </p:sp>
      <p:sp>
        <p:nvSpPr>
          <p:cNvPr id="269" name="Google Shape;269;p30"/>
          <p:cNvSpPr txBox="1"/>
          <p:nvPr/>
        </p:nvSpPr>
        <p:spPr>
          <a:xfrm>
            <a:off x="5133475" y="1393063"/>
            <a:ext cx="22401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ROC and AUC</a:t>
            </a:r>
            <a:endParaRPr b="1">
              <a:solidFill>
                <a:srgbClr val="073763"/>
              </a:solidFill>
            </a:endParaRPr>
          </a:p>
        </p:txBody>
      </p:sp>
      <p:pic>
        <p:nvPicPr>
          <p:cNvPr id="270" name="Google Shape;270;p30"/>
          <p:cNvPicPr preferRelativeResize="0"/>
          <p:nvPr/>
        </p:nvPicPr>
        <p:blipFill>
          <a:blip r:embed="rId3">
            <a:alphaModFix/>
          </a:blip>
          <a:stretch>
            <a:fillRect/>
          </a:stretch>
        </p:blipFill>
        <p:spPr>
          <a:xfrm>
            <a:off x="319900" y="1651500"/>
            <a:ext cx="4252101" cy="1306275"/>
          </a:xfrm>
          <a:prstGeom prst="rect">
            <a:avLst/>
          </a:prstGeom>
          <a:noFill/>
          <a:ln>
            <a:noFill/>
          </a:ln>
        </p:spPr>
      </p:pic>
      <p:pic>
        <p:nvPicPr>
          <p:cNvPr id="271" name="Google Shape;271;p30"/>
          <p:cNvPicPr preferRelativeResize="0"/>
          <p:nvPr/>
        </p:nvPicPr>
        <p:blipFill>
          <a:blip r:embed="rId4">
            <a:alphaModFix/>
          </a:blip>
          <a:stretch>
            <a:fillRect/>
          </a:stretch>
        </p:blipFill>
        <p:spPr>
          <a:xfrm>
            <a:off x="5133475" y="1792838"/>
            <a:ext cx="3458855" cy="2101575"/>
          </a:xfrm>
          <a:prstGeom prst="rect">
            <a:avLst/>
          </a:prstGeom>
          <a:noFill/>
          <a:ln>
            <a:noFill/>
          </a:ln>
        </p:spPr>
      </p:pic>
      <p:pic>
        <p:nvPicPr>
          <p:cNvPr id="272" name="Google Shape;272;p30"/>
          <p:cNvPicPr preferRelativeResize="0"/>
          <p:nvPr/>
        </p:nvPicPr>
        <p:blipFill>
          <a:blip r:embed="rId5">
            <a:alphaModFix/>
          </a:blip>
          <a:stretch>
            <a:fillRect/>
          </a:stretch>
        </p:blipFill>
        <p:spPr>
          <a:xfrm>
            <a:off x="7668543" y="0"/>
            <a:ext cx="1355831" cy="1413650"/>
          </a:xfrm>
          <a:prstGeom prst="rect">
            <a:avLst/>
          </a:prstGeom>
          <a:noFill/>
          <a:ln>
            <a:noFill/>
          </a:ln>
        </p:spPr>
      </p:pic>
      <p:pic>
        <p:nvPicPr>
          <p:cNvPr id="273" name="Google Shape;273;p30"/>
          <p:cNvPicPr preferRelativeResize="0"/>
          <p:nvPr/>
        </p:nvPicPr>
        <p:blipFill>
          <a:blip r:embed="rId6">
            <a:alphaModFix/>
          </a:blip>
          <a:stretch>
            <a:fillRect/>
          </a:stretch>
        </p:blipFill>
        <p:spPr>
          <a:xfrm>
            <a:off x="319900" y="1393075"/>
            <a:ext cx="4252100" cy="283800"/>
          </a:xfrm>
          <a:prstGeom prst="rect">
            <a:avLst/>
          </a:prstGeom>
          <a:noFill/>
          <a:ln>
            <a:noFill/>
          </a:ln>
        </p:spPr>
      </p:pic>
      <p:pic>
        <p:nvPicPr>
          <p:cNvPr id="274" name="Google Shape;274;p30"/>
          <p:cNvPicPr preferRelativeResize="0"/>
          <p:nvPr/>
        </p:nvPicPr>
        <p:blipFill>
          <a:blip r:embed="rId7">
            <a:alphaModFix/>
          </a:blip>
          <a:stretch>
            <a:fillRect/>
          </a:stretch>
        </p:blipFill>
        <p:spPr>
          <a:xfrm>
            <a:off x="311700" y="3349025"/>
            <a:ext cx="4527325" cy="326714"/>
          </a:xfrm>
          <a:prstGeom prst="rect">
            <a:avLst/>
          </a:prstGeom>
          <a:noFill/>
          <a:ln>
            <a:noFill/>
          </a:ln>
        </p:spPr>
      </p:pic>
      <p:pic>
        <p:nvPicPr>
          <p:cNvPr id="275" name="Google Shape;275;p30"/>
          <p:cNvPicPr preferRelativeResize="0"/>
          <p:nvPr/>
        </p:nvPicPr>
        <p:blipFill>
          <a:blip r:embed="rId8">
            <a:alphaModFix/>
          </a:blip>
          <a:stretch>
            <a:fillRect/>
          </a:stretch>
        </p:blipFill>
        <p:spPr>
          <a:xfrm>
            <a:off x="319900" y="4186575"/>
            <a:ext cx="4334249" cy="77415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1000"/>
                                        <p:tgtEl>
                                          <p:spTgt spid="26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Effect transition="in" filter="fade">
                                      <p:cBhvr>
                                        <p:cTn id="10" dur="1000"/>
                                        <p:tgtEl>
                                          <p:spTgt spid="27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266"/>
                                        </p:tgtEl>
                                        <p:attrNameLst>
                                          <p:attrName>style.visibility</p:attrName>
                                        </p:attrNameLst>
                                      </p:cBhvr>
                                      <p:to>
                                        <p:strVal val="visible"/>
                                      </p:to>
                                    </p:set>
                                    <p:anim calcmode="lin" valueType="num">
                                      <p:cBhvr additive="base">
                                        <p:cTn id="15" dur="1000"/>
                                        <p:tgtEl>
                                          <p:spTgt spid="26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68"/>
                                        </p:tgtEl>
                                        <p:attrNameLst>
                                          <p:attrName>style.visibility</p:attrName>
                                        </p:attrNameLst>
                                      </p:cBhvr>
                                      <p:to>
                                        <p:strVal val="visible"/>
                                      </p:to>
                                    </p:set>
                                    <p:anim calcmode="lin" valueType="num">
                                      <p:cBhvr additive="base">
                                        <p:cTn id="20" dur="1000"/>
                                        <p:tgtEl>
                                          <p:spTgt spid="26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69"/>
                                        </p:tgtEl>
                                        <p:attrNameLst>
                                          <p:attrName>style.visibility</p:attrName>
                                        </p:attrNameLst>
                                      </p:cBhvr>
                                      <p:to>
                                        <p:strVal val="visible"/>
                                      </p:to>
                                    </p:set>
                                    <p:anim calcmode="lin" valueType="num">
                                      <p:cBhvr additive="base">
                                        <p:cTn id="25" dur="1000"/>
                                        <p:tgtEl>
                                          <p:spTgt spid="269"/>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0"/>
                                  </p:stCondLst>
                                  <p:childTnLst>
                                    <p:set>
                                      <p:cBhvr>
                                        <p:cTn id="27" dur="1" fill="hold">
                                          <p:stCondLst>
                                            <p:cond delay="0"/>
                                          </p:stCondLst>
                                        </p:cTn>
                                        <p:tgtEl>
                                          <p:spTgt spid="271"/>
                                        </p:tgtEl>
                                        <p:attrNameLst>
                                          <p:attrName>style.visibility</p:attrName>
                                        </p:attrNameLst>
                                      </p:cBhvr>
                                      <p:to>
                                        <p:strVal val="visible"/>
                                      </p:to>
                                    </p:set>
                                    <p:animEffect transition="in" filter="fade">
                                      <p:cBhvr>
                                        <p:cTn id="28"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79"/>
        <p:cNvGrpSpPr/>
        <p:nvPr/>
      </p:nvGrpSpPr>
      <p:grpSpPr>
        <a:xfrm>
          <a:off x="0" y="0"/>
          <a:ext cx="0" cy="0"/>
          <a:chOff x="0" y="0"/>
          <a:chExt cx="0" cy="0"/>
        </a:xfrm>
      </p:grpSpPr>
      <p:sp>
        <p:nvSpPr>
          <p:cNvPr id="280" name="Google Shape;280;p31"/>
          <p:cNvSpPr txBox="1">
            <a:spLocks noGrp="1"/>
          </p:cNvSpPr>
          <p:nvPr>
            <p:ph type="title"/>
          </p:nvPr>
        </p:nvSpPr>
        <p:spPr>
          <a:xfrm>
            <a:off x="257325" y="118800"/>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Model Input and Output</a:t>
            </a:r>
            <a:endParaRPr b="1">
              <a:solidFill>
                <a:srgbClr val="FFFFFF"/>
              </a:solidFill>
              <a:latin typeface="Lato"/>
              <a:ea typeface="Lato"/>
              <a:cs typeface="Lato"/>
              <a:sym typeface="Lato"/>
            </a:endParaRPr>
          </a:p>
        </p:txBody>
      </p:sp>
      <p:pic>
        <p:nvPicPr>
          <p:cNvPr id="281" name="Google Shape;281;p31"/>
          <p:cNvPicPr preferRelativeResize="0"/>
          <p:nvPr/>
        </p:nvPicPr>
        <p:blipFill>
          <a:blip r:embed="rId3">
            <a:alphaModFix/>
          </a:blip>
          <a:stretch>
            <a:fillRect/>
          </a:stretch>
        </p:blipFill>
        <p:spPr>
          <a:xfrm>
            <a:off x="7889493" y="0"/>
            <a:ext cx="1102256" cy="1149249"/>
          </a:xfrm>
          <a:prstGeom prst="rect">
            <a:avLst/>
          </a:prstGeom>
          <a:noFill/>
          <a:ln>
            <a:noFill/>
          </a:ln>
        </p:spPr>
      </p:pic>
      <p:pic>
        <p:nvPicPr>
          <p:cNvPr id="282" name="Google Shape;282;p31"/>
          <p:cNvPicPr preferRelativeResize="0"/>
          <p:nvPr/>
        </p:nvPicPr>
        <p:blipFill>
          <a:blip r:embed="rId4">
            <a:alphaModFix/>
          </a:blip>
          <a:stretch>
            <a:fillRect/>
          </a:stretch>
        </p:blipFill>
        <p:spPr>
          <a:xfrm>
            <a:off x="257325" y="3631975"/>
            <a:ext cx="5889399" cy="1273775"/>
          </a:xfrm>
          <a:prstGeom prst="rect">
            <a:avLst/>
          </a:prstGeom>
          <a:noFill/>
          <a:ln>
            <a:noFill/>
          </a:ln>
        </p:spPr>
      </p:pic>
      <p:sp>
        <p:nvSpPr>
          <p:cNvPr id="283" name="Google Shape;283;p31"/>
          <p:cNvSpPr txBox="1"/>
          <p:nvPr/>
        </p:nvSpPr>
        <p:spPr>
          <a:xfrm>
            <a:off x="192075" y="925638"/>
            <a:ext cx="4462200" cy="2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latin typeface="Lato"/>
                <a:ea typeface="Lato"/>
                <a:cs typeface="Lato"/>
                <a:sym typeface="Lato"/>
              </a:rPr>
              <a:t>1 : Data is collected in the below format</a:t>
            </a:r>
            <a:endParaRPr b="1">
              <a:solidFill>
                <a:srgbClr val="073763"/>
              </a:solidFill>
              <a:latin typeface="Lato"/>
              <a:ea typeface="Lato"/>
              <a:cs typeface="Lato"/>
              <a:sym typeface="Lato"/>
            </a:endParaRPr>
          </a:p>
        </p:txBody>
      </p:sp>
      <p:sp>
        <p:nvSpPr>
          <p:cNvPr id="284" name="Google Shape;284;p31"/>
          <p:cNvSpPr txBox="1"/>
          <p:nvPr/>
        </p:nvSpPr>
        <p:spPr>
          <a:xfrm>
            <a:off x="4775875" y="849550"/>
            <a:ext cx="3377100" cy="2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latin typeface="Lato"/>
                <a:ea typeface="Lato"/>
                <a:cs typeface="Lato"/>
                <a:sym typeface="Lato"/>
              </a:rPr>
              <a:t>2 : Alter it to below format for the model</a:t>
            </a:r>
            <a:endParaRPr b="1">
              <a:solidFill>
                <a:srgbClr val="073763"/>
              </a:solidFill>
              <a:latin typeface="Lato"/>
              <a:ea typeface="Lato"/>
              <a:cs typeface="Lato"/>
              <a:sym typeface="Lato"/>
            </a:endParaRPr>
          </a:p>
        </p:txBody>
      </p:sp>
      <p:pic>
        <p:nvPicPr>
          <p:cNvPr id="285" name="Google Shape;285;p31"/>
          <p:cNvPicPr preferRelativeResize="0"/>
          <p:nvPr/>
        </p:nvPicPr>
        <p:blipFill rotWithShape="1">
          <a:blip r:embed="rId5">
            <a:alphaModFix/>
          </a:blip>
          <a:srcRect t="-3100" b="3100"/>
          <a:stretch/>
        </p:blipFill>
        <p:spPr>
          <a:xfrm>
            <a:off x="257325" y="1279725"/>
            <a:ext cx="4396949" cy="1404525"/>
          </a:xfrm>
          <a:prstGeom prst="rect">
            <a:avLst/>
          </a:prstGeom>
          <a:noFill/>
          <a:ln>
            <a:noFill/>
          </a:ln>
        </p:spPr>
      </p:pic>
      <p:sp>
        <p:nvSpPr>
          <p:cNvPr id="286" name="Google Shape;286;p31"/>
          <p:cNvSpPr txBox="1"/>
          <p:nvPr/>
        </p:nvSpPr>
        <p:spPr>
          <a:xfrm>
            <a:off x="192075" y="3272463"/>
            <a:ext cx="4462200" cy="2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latin typeface="Lato"/>
                <a:ea typeface="Lato"/>
                <a:cs typeface="Lato"/>
                <a:sym typeface="Lato"/>
              </a:rPr>
              <a:t>3 : Model exports the prediction in below format</a:t>
            </a:r>
            <a:endParaRPr b="1">
              <a:solidFill>
                <a:srgbClr val="073763"/>
              </a:solidFill>
              <a:latin typeface="Lato"/>
              <a:ea typeface="Lato"/>
              <a:cs typeface="Lato"/>
              <a:sym typeface="Lato"/>
            </a:endParaRPr>
          </a:p>
        </p:txBody>
      </p:sp>
      <p:sp>
        <p:nvSpPr>
          <p:cNvPr id="287" name="Google Shape;287;p31"/>
          <p:cNvSpPr/>
          <p:nvPr/>
        </p:nvSpPr>
        <p:spPr>
          <a:xfrm rot="-5400000">
            <a:off x="5352161" y="1395575"/>
            <a:ext cx="293700" cy="1308300"/>
          </a:xfrm>
          <a:prstGeom prst="down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rot="2700000">
            <a:off x="5747746" y="2571770"/>
            <a:ext cx="296561" cy="1118360"/>
          </a:xfrm>
          <a:prstGeom prst="down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5089125" y="3664600"/>
            <a:ext cx="1000500" cy="1196100"/>
          </a:xfrm>
          <a:prstGeom prst="rect">
            <a:avLst/>
          </a:prstGeom>
          <a:noFill/>
          <a:ln w="9525" cap="flat" cmpd="sng">
            <a:solidFill>
              <a:srgbClr val="13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rot="-5400000">
            <a:off x="61574" y="4104882"/>
            <a:ext cx="184800" cy="206700"/>
          </a:xfrm>
          <a:prstGeom prst="down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31"/>
          <p:cNvPicPr preferRelativeResize="0"/>
          <p:nvPr/>
        </p:nvPicPr>
        <p:blipFill>
          <a:blip r:embed="rId6">
            <a:alphaModFix/>
          </a:blip>
          <a:stretch>
            <a:fillRect/>
          </a:stretch>
        </p:blipFill>
        <p:spPr>
          <a:xfrm>
            <a:off x="6343725" y="1225350"/>
            <a:ext cx="1809250" cy="3680399"/>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 calcmode="lin" valueType="num">
                                      <p:cBhvr additive="base">
                                        <p:cTn id="7" dur="1000"/>
                                        <p:tgtEl>
                                          <p:spTgt spid="28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7"/>
                                        </p:tgtEl>
                                        <p:attrNameLst>
                                          <p:attrName>style.visibility</p:attrName>
                                        </p:attrNameLst>
                                      </p:cBhvr>
                                      <p:to>
                                        <p:strVal val="visible"/>
                                      </p:to>
                                    </p:set>
                                    <p:anim calcmode="lin" valueType="num">
                                      <p:cBhvr additive="base">
                                        <p:cTn id="12" dur="1000"/>
                                        <p:tgtEl>
                                          <p:spTgt spid="28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88"/>
                                        </p:tgtEl>
                                        <p:attrNameLst>
                                          <p:attrName>style.visibility</p:attrName>
                                        </p:attrNameLst>
                                      </p:cBhvr>
                                      <p:to>
                                        <p:strVal val="visible"/>
                                      </p:to>
                                    </p:set>
                                    <p:anim calcmode="lin" valueType="num">
                                      <p:cBhvr additive="base">
                                        <p:cTn id="17" dur="1000"/>
                                        <p:tgtEl>
                                          <p:spTgt spid="28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82"/>
                                        </p:tgtEl>
                                        <p:attrNameLst>
                                          <p:attrName>style.visibility</p:attrName>
                                        </p:attrNameLst>
                                      </p:cBhvr>
                                      <p:to>
                                        <p:strVal val="visible"/>
                                      </p:to>
                                    </p:set>
                                    <p:anim calcmode="lin" valueType="num">
                                      <p:cBhvr additive="base">
                                        <p:cTn id="22" dur="1000"/>
                                        <p:tgtEl>
                                          <p:spTgt spid="282"/>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89"/>
                                        </p:tgtEl>
                                        <p:attrNameLst>
                                          <p:attrName>style.visibility</p:attrName>
                                        </p:attrNameLst>
                                      </p:cBhvr>
                                      <p:to>
                                        <p:strVal val="visible"/>
                                      </p:to>
                                    </p:set>
                                    <p:animEffect transition="in" filter="fade">
                                      <p:cBhvr>
                                        <p:cTn id="26" dur="1000"/>
                                        <p:tgtEl>
                                          <p:spTgt spid="289"/>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290"/>
                                        </p:tgtEl>
                                        <p:attrNameLst>
                                          <p:attrName>style.visibility</p:attrName>
                                        </p:attrNameLst>
                                      </p:cBhvr>
                                      <p:to>
                                        <p:strVal val="visible"/>
                                      </p:to>
                                    </p:set>
                                    <p:anim calcmode="lin" valueType="num">
                                      <p:cBhvr additive="base">
                                        <p:cTn id="31" dur="1000"/>
                                        <p:tgtEl>
                                          <p:spTgt spid="290"/>
                                        </p:tgtEl>
                                        <p:attrNameLst>
                                          <p:attrName>ppt_w</p:attrName>
                                        </p:attrNameLst>
                                      </p:cBhvr>
                                      <p:tavLst>
                                        <p:tav tm="0">
                                          <p:val>
                                            <p:strVal val="0"/>
                                          </p:val>
                                        </p:tav>
                                        <p:tav tm="100000">
                                          <p:val>
                                            <p:strVal val="#ppt_w"/>
                                          </p:val>
                                        </p:tav>
                                      </p:tavLst>
                                    </p:anim>
                                    <p:anim calcmode="lin" valueType="num">
                                      <p:cBhvr additive="base">
                                        <p:cTn id="32" dur="1000"/>
                                        <p:tgtEl>
                                          <p:spTgt spid="29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311700" y="466250"/>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Prediction Output Format For Users</a:t>
            </a:r>
            <a:endParaRPr b="1">
              <a:solidFill>
                <a:srgbClr val="FFFFFF"/>
              </a:solidFill>
              <a:latin typeface="Lato"/>
              <a:ea typeface="Lato"/>
              <a:cs typeface="Lato"/>
              <a:sym typeface="Lato"/>
            </a:endParaRPr>
          </a:p>
        </p:txBody>
      </p:sp>
      <p:pic>
        <p:nvPicPr>
          <p:cNvPr id="297" name="Google Shape;297;p32"/>
          <p:cNvPicPr preferRelativeResize="0"/>
          <p:nvPr/>
        </p:nvPicPr>
        <p:blipFill>
          <a:blip r:embed="rId3">
            <a:alphaModFix/>
          </a:blip>
          <a:stretch>
            <a:fillRect/>
          </a:stretch>
        </p:blipFill>
        <p:spPr>
          <a:xfrm>
            <a:off x="7668543" y="0"/>
            <a:ext cx="1355831" cy="1413650"/>
          </a:xfrm>
          <a:prstGeom prst="rect">
            <a:avLst/>
          </a:prstGeom>
          <a:noFill/>
          <a:ln>
            <a:noFill/>
          </a:ln>
        </p:spPr>
      </p:pic>
      <p:pic>
        <p:nvPicPr>
          <p:cNvPr id="298" name="Google Shape;298;p32"/>
          <p:cNvPicPr preferRelativeResize="0"/>
          <p:nvPr/>
        </p:nvPicPr>
        <p:blipFill>
          <a:blip r:embed="rId4">
            <a:alphaModFix/>
          </a:blip>
          <a:stretch>
            <a:fillRect/>
          </a:stretch>
        </p:blipFill>
        <p:spPr>
          <a:xfrm>
            <a:off x="814700" y="3001775"/>
            <a:ext cx="7213175" cy="1734625"/>
          </a:xfrm>
          <a:prstGeom prst="rect">
            <a:avLst/>
          </a:prstGeom>
          <a:noFill/>
          <a:ln>
            <a:noFill/>
          </a:ln>
        </p:spPr>
      </p:pic>
      <p:pic>
        <p:nvPicPr>
          <p:cNvPr id="299" name="Google Shape;299;p32"/>
          <p:cNvPicPr preferRelativeResize="0"/>
          <p:nvPr/>
        </p:nvPicPr>
        <p:blipFill>
          <a:blip r:embed="rId5">
            <a:alphaModFix/>
          </a:blip>
          <a:stretch>
            <a:fillRect/>
          </a:stretch>
        </p:blipFill>
        <p:spPr>
          <a:xfrm>
            <a:off x="814700" y="1576626"/>
            <a:ext cx="7213176" cy="731828"/>
          </a:xfrm>
          <a:prstGeom prst="rect">
            <a:avLst/>
          </a:prstGeom>
          <a:noFill/>
          <a:ln>
            <a:noFill/>
          </a:ln>
        </p:spPr>
      </p:pic>
      <p:sp>
        <p:nvSpPr>
          <p:cNvPr id="300" name="Google Shape;300;p32"/>
          <p:cNvSpPr/>
          <p:nvPr/>
        </p:nvSpPr>
        <p:spPr>
          <a:xfrm>
            <a:off x="4163275" y="2434763"/>
            <a:ext cx="251100" cy="440700"/>
          </a:xfrm>
          <a:prstGeom prst="down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Introduction</a:t>
            </a:r>
            <a:endParaRPr b="1">
              <a:solidFill>
                <a:srgbClr val="FFFFFF"/>
              </a:solidFill>
              <a:latin typeface="Lato"/>
              <a:ea typeface="Lato"/>
              <a:cs typeface="Lato"/>
              <a:sym typeface="Lato"/>
            </a:endParaRPr>
          </a:p>
        </p:txBody>
      </p:sp>
      <p:sp>
        <p:nvSpPr>
          <p:cNvPr id="66" name="Google Shape;66;p15"/>
          <p:cNvSpPr txBox="1">
            <a:spLocks noGrp="1"/>
          </p:cNvSpPr>
          <p:nvPr>
            <p:ph type="body" idx="1"/>
          </p:nvPr>
        </p:nvSpPr>
        <p:spPr>
          <a:xfrm>
            <a:off x="311700" y="1017725"/>
            <a:ext cx="8520600" cy="3843000"/>
          </a:xfrm>
          <a:prstGeom prst="rect">
            <a:avLst/>
          </a:prstGeom>
        </p:spPr>
        <p:txBody>
          <a:bodyPr spcFirstLastPara="1" wrap="square" lIns="91425" tIns="91425" rIns="91425" bIns="91425" anchor="t" anchorCtr="0">
            <a:noAutofit/>
          </a:bodyPr>
          <a:lstStyle/>
          <a:p>
            <a:pPr marL="0" lvl="0" indent="457200" algn="l" rtl="0">
              <a:lnSpc>
                <a:spcPct val="140000"/>
              </a:lnSpc>
              <a:spcBef>
                <a:spcPts val="0"/>
              </a:spcBef>
              <a:spcAft>
                <a:spcPts val="0"/>
              </a:spcAft>
              <a:buClr>
                <a:schemeClr val="dk1"/>
              </a:buClr>
              <a:buSzPts val="1100"/>
              <a:buFont typeface="Arial"/>
              <a:buNone/>
            </a:pPr>
            <a:r>
              <a:rPr lang="en" sz="1400" b="1">
                <a:solidFill>
                  <a:srgbClr val="073763"/>
                </a:solidFill>
                <a:latin typeface="Lato"/>
                <a:ea typeface="Lato"/>
                <a:cs typeface="Lato"/>
                <a:sym typeface="Lato"/>
              </a:rPr>
              <a:t>Inspiration</a:t>
            </a:r>
            <a:br>
              <a:rPr lang="en" sz="1200" b="1">
                <a:solidFill>
                  <a:srgbClr val="45818E"/>
                </a:solidFill>
                <a:latin typeface="Lato"/>
                <a:ea typeface="Lato"/>
                <a:cs typeface="Lato"/>
                <a:sym typeface="Lato"/>
              </a:rPr>
            </a:br>
            <a:r>
              <a:rPr lang="en" sz="1200" b="1">
                <a:solidFill>
                  <a:srgbClr val="45818E"/>
                </a:solidFill>
                <a:latin typeface="Lato"/>
                <a:ea typeface="Lato"/>
                <a:cs typeface="Lato"/>
                <a:sym typeface="Lato"/>
              </a:rPr>
              <a:t>		</a:t>
            </a:r>
            <a:r>
              <a:rPr lang="en" sz="1200">
                <a:solidFill>
                  <a:srgbClr val="134F5C"/>
                </a:solidFill>
                <a:latin typeface="Lato"/>
                <a:ea typeface="Lato"/>
                <a:cs typeface="Lato"/>
                <a:sym typeface="Lato"/>
              </a:rPr>
              <a:t>We hear stories about crimes happening in big cities  everyday.</a:t>
            </a:r>
            <a:br>
              <a:rPr lang="en" sz="1200">
                <a:solidFill>
                  <a:srgbClr val="134F5C"/>
                </a:solidFill>
                <a:latin typeface="Lato"/>
                <a:ea typeface="Lato"/>
                <a:cs typeface="Lato"/>
                <a:sym typeface="Lato"/>
              </a:rPr>
            </a:br>
            <a:r>
              <a:rPr lang="en" sz="1200">
                <a:solidFill>
                  <a:srgbClr val="134F5C"/>
                </a:solidFill>
                <a:latin typeface="Lato"/>
                <a:ea typeface="Lato"/>
                <a:cs typeface="Lato"/>
                <a:sym typeface="Lato"/>
              </a:rPr>
              <a:t>		Often times, we only found out about it after it happened.</a:t>
            </a:r>
            <a:endParaRPr sz="1200">
              <a:solidFill>
                <a:srgbClr val="134F5C"/>
              </a:solidFill>
              <a:latin typeface="Lato"/>
              <a:ea typeface="Lato"/>
              <a:cs typeface="Lato"/>
              <a:sym typeface="Lato"/>
            </a:endParaRPr>
          </a:p>
          <a:p>
            <a:pPr marL="1371600" lvl="0" indent="457200" algn="l" rtl="0">
              <a:spcBef>
                <a:spcPts val="700"/>
              </a:spcBef>
              <a:spcAft>
                <a:spcPts val="0"/>
              </a:spcAft>
              <a:buNone/>
            </a:pPr>
            <a:endParaRPr sz="1200" b="1">
              <a:solidFill>
                <a:srgbClr val="45818E"/>
              </a:solidFill>
              <a:latin typeface="Lato"/>
              <a:ea typeface="Lato"/>
              <a:cs typeface="Lato"/>
              <a:sym typeface="Lato"/>
            </a:endParaRPr>
          </a:p>
          <a:p>
            <a:pPr marL="1371600" lvl="0" indent="0" algn="l" rtl="0">
              <a:spcBef>
                <a:spcPts val="1600"/>
              </a:spcBef>
              <a:spcAft>
                <a:spcPts val="0"/>
              </a:spcAft>
              <a:buNone/>
            </a:pPr>
            <a:r>
              <a:rPr lang="en" sz="1400" b="1">
                <a:solidFill>
                  <a:srgbClr val="073763"/>
                </a:solidFill>
                <a:latin typeface="Lato"/>
                <a:ea typeface="Lato"/>
                <a:cs typeface="Lato"/>
                <a:sym typeface="Lato"/>
              </a:rPr>
              <a:t>Our Solution</a:t>
            </a:r>
            <a:br>
              <a:rPr lang="en" sz="1200" b="1">
                <a:solidFill>
                  <a:srgbClr val="45818E"/>
                </a:solidFill>
                <a:latin typeface="Lato"/>
                <a:ea typeface="Lato"/>
                <a:cs typeface="Lato"/>
                <a:sym typeface="Lato"/>
              </a:rPr>
            </a:br>
            <a:r>
              <a:rPr lang="en" sz="1200" b="1">
                <a:solidFill>
                  <a:srgbClr val="45818E"/>
                </a:solidFill>
                <a:latin typeface="Lato"/>
                <a:ea typeface="Lato"/>
                <a:cs typeface="Lato"/>
                <a:sym typeface="Lato"/>
              </a:rPr>
              <a:t>	</a:t>
            </a:r>
            <a:r>
              <a:rPr lang="en" sz="1200">
                <a:solidFill>
                  <a:srgbClr val="134F5C"/>
                </a:solidFill>
                <a:latin typeface="Lato"/>
                <a:ea typeface="Lato"/>
                <a:cs typeface="Lato"/>
                <a:sym typeface="Lato"/>
              </a:rPr>
              <a:t>A proactive measure using Deep Learning and AI algorithm </a:t>
            </a:r>
            <a:br>
              <a:rPr lang="en" sz="1200">
                <a:solidFill>
                  <a:srgbClr val="134F5C"/>
                </a:solidFill>
                <a:latin typeface="Lato"/>
                <a:ea typeface="Lato"/>
                <a:cs typeface="Lato"/>
                <a:sym typeface="Lato"/>
              </a:rPr>
            </a:br>
            <a:r>
              <a:rPr lang="en" sz="1200">
                <a:solidFill>
                  <a:srgbClr val="134F5C"/>
                </a:solidFill>
                <a:latin typeface="Lato"/>
                <a:ea typeface="Lato"/>
                <a:cs typeface="Lato"/>
                <a:sym typeface="Lato"/>
              </a:rPr>
              <a:t>	to empower police officers in preventing crime and city pedestrians  in self-protection. </a:t>
            </a:r>
            <a:br>
              <a:rPr lang="en" sz="1200">
                <a:solidFill>
                  <a:srgbClr val="134F5C"/>
                </a:solidFill>
                <a:latin typeface="Lato"/>
                <a:ea typeface="Lato"/>
                <a:cs typeface="Lato"/>
                <a:sym typeface="Lato"/>
              </a:rPr>
            </a:br>
            <a:r>
              <a:rPr lang="en" sz="1200">
                <a:solidFill>
                  <a:srgbClr val="134F5C"/>
                </a:solidFill>
                <a:latin typeface="Lato"/>
                <a:ea typeface="Lato"/>
                <a:cs typeface="Lato"/>
                <a:sym typeface="Lato"/>
              </a:rPr>
              <a:t>	Focusing on Boston.</a:t>
            </a:r>
            <a:endParaRPr sz="1200">
              <a:solidFill>
                <a:srgbClr val="134F5C"/>
              </a:solidFill>
              <a:latin typeface="Lato"/>
              <a:ea typeface="Lato"/>
              <a:cs typeface="Lato"/>
              <a:sym typeface="Lato"/>
            </a:endParaRPr>
          </a:p>
          <a:p>
            <a:pPr marL="1371600" lvl="0" indent="0" algn="l" rtl="0">
              <a:spcBef>
                <a:spcPts val="1600"/>
              </a:spcBef>
              <a:spcAft>
                <a:spcPts val="0"/>
              </a:spcAft>
              <a:buNone/>
            </a:pPr>
            <a:endParaRPr sz="1200">
              <a:solidFill>
                <a:srgbClr val="45818E"/>
              </a:solidFill>
              <a:latin typeface="Lato"/>
              <a:ea typeface="Lato"/>
              <a:cs typeface="Lato"/>
              <a:sym typeface="Lato"/>
            </a:endParaRPr>
          </a:p>
          <a:p>
            <a:pPr marL="2286000" lvl="0" indent="457200" algn="l" rtl="0">
              <a:spcBef>
                <a:spcPts val="1600"/>
              </a:spcBef>
              <a:spcAft>
                <a:spcPts val="1600"/>
              </a:spcAft>
              <a:buNone/>
            </a:pPr>
            <a:r>
              <a:rPr lang="en" sz="1400" b="1">
                <a:solidFill>
                  <a:srgbClr val="073763"/>
                </a:solidFill>
                <a:latin typeface="Lato"/>
                <a:ea typeface="Lato"/>
                <a:cs typeface="Lato"/>
                <a:sym typeface="Lato"/>
              </a:rPr>
              <a:t>How it Works</a:t>
            </a:r>
            <a:br>
              <a:rPr lang="en" sz="1400" b="1">
                <a:solidFill>
                  <a:srgbClr val="45818E"/>
                </a:solidFill>
                <a:latin typeface="Lato"/>
                <a:ea typeface="Lato"/>
                <a:cs typeface="Lato"/>
                <a:sym typeface="Lato"/>
              </a:rPr>
            </a:br>
            <a:r>
              <a:rPr lang="en" sz="1400" b="1">
                <a:solidFill>
                  <a:srgbClr val="45818E"/>
                </a:solidFill>
                <a:latin typeface="Lato"/>
                <a:ea typeface="Lato"/>
                <a:cs typeface="Lato"/>
                <a:sym typeface="Lato"/>
              </a:rPr>
              <a:t>		</a:t>
            </a:r>
            <a:r>
              <a:rPr lang="en" sz="1200">
                <a:solidFill>
                  <a:srgbClr val="134F5C"/>
                </a:solidFill>
                <a:latin typeface="Lato"/>
                <a:ea typeface="Lato"/>
                <a:cs typeface="Lato"/>
                <a:sym typeface="Lato"/>
              </a:rPr>
              <a:t>Targeting two main users:</a:t>
            </a:r>
            <a:br>
              <a:rPr lang="en" sz="1200" b="1">
                <a:solidFill>
                  <a:srgbClr val="134F5C"/>
                </a:solidFill>
                <a:latin typeface="Lato"/>
                <a:ea typeface="Lato"/>
                <a:cs typeface="Lato"/>
                <a:sym typeface="Lato"/>
              </a:rPr>
            </a:br>
            <a:r>
              <a:rPr lang="en" sz="1100">
                <a:solidFill>
                  <a:srgbClr val="134F5C"/>
                </a:solidFill>
                <a:latin typeface="Lato"/>
                <a:ea typeface="Lato"/>
                <a:cs typeface="Lato"/>
                <a:sym typeface="Lato"/>
              </a:rPr>
              <a:t>		 1. </a:t>
            </a:r>
            <a:r>
              <a:rPr lang="en" sz="1200">
                <a:solidFill>
                  <a:srgbClr val="134F5C"/>
                </a:solidFill>
                <a:latin typeface="Lato"/>
                <a:ea typeface="Lato"/>
                <a:cs typeface="Lato"/>
                <a:sym typeface="Lato"/>
              </a:rPr>
              <a:t>Crime Type prediction for police officers.</a:t>
            </a:r>
            <a:br>
              <a:rPr lang="en" sz="1200">
                <a:solidFill>
                  <a:srgbClr val="134F5C"/>
                </a:solidFill>
                <a:latin typeface="Lato"/>
                <a:ea typeface="Lato"/>
                <a:cs typeface="Lato"/>
                <a:sym typeface="Lato"/>
              </a:rPr>
            </a:br>
            <a:r>
              <a:rPr lang="en" sz="1200">
                <a:solidFill>
                  <a:srgbClr val="134F5C"/>
                </a:solidFill>
                <a:latin typeface="Lato"/>
                <a:ea typeface="Lato"/>
                <a:cs typeface="Lato"/>
                <a:sym typeface="Lato"/>
              </a:rPr>
              <a:t>		 2. Crime Safe walkable path (GPS) for city pedestrians.</a:t>
            </a:r>
            <a:endParaRPr sz="1200">
              <a:solidFill>
                <a:srgbClr val="134F5C"/>
              </a:solidFill>
              <a:latin typeface="Lato"/>
              <a:ea typeface="Lato"/>
              <a:cs typeface="Lato"/>
              <a:sym typeface="Lato"/>
            </a:endParaRPr>
          </a:p>
        </p:txBody>
      </p:sp>
      <p:pic>
        <p:nvPicPr>
          <p:cNvPr id="67" name="Google Shape;67;p15"/>
          <p:cNvPicPr preferRelativeResize="0"/>
          <p:nvPr/>
        </p:nvPicPr>
        <p:blipFill>
          <a:blip r:embed="rId3">
            <a:alphaModFix/>
          </a:blip>
          <a:stretch>
            <a:fillRect/>
          </a:stretch>
        </p:blipFill>
        <p:spPr>
          <a:xfrm>
            <a:off x="7733800" y="24550"/>
            <a:ext cx="1355825" cy="1413650"/>
          </a:xfrm>
          <a:prstGeom prst="rect">
            <a:avLst/>
          </a:prstGeom>
          <a:noFill/>
          <a:ln>
            <a:noFill/>
          </a:ln>
        </p:spPr>
      </p:pic>
      <p:sp>
        <p:nvSpPr>
          <p:cNvPr id="68" name="Google Shape;68;p15"/>
          <p:cNvSpPr/>
          <p:nvPr/>
        </p:nvSpPr>
        <p:spPr>
          <a:xfrm rot="-5403782">
            <a:off x="493258" y="1039591"/>
            <a:ext cx="272700" cy="356700"/>
          </a:xfrm>
          <a:prstGeom prst="downArrow">
            <a:avLst>
              <a:gd name="adj1" fmla="val 50000"/>
              <a:gd name="adj2" fmla="val 50000"/>
            </a:avLst>
          </a:prstGeom>
          <a:solidFill>
            <a:srgbClr val="458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rot="-5403782">
            <a:off x="1391008" y="2346791"/>
            <a:ext cx="272700" cy="356700"/>
          </a:xfrm>
          <a:prstGeom prst="downArrow">
            <a:avLst>
              <a:gd name="adj1" fmla="val 50000"/>
              <a:gd name="adj2" fmla="val 50000"/>
            </a:avLst>
          </a:prstGeom>
          <a:solidFill>
            <a:srgbClr val="45818E"/>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5403782">
            <a:off x="2787458" y="3821941"/>
            <a:ext cx="272700" cy="356700"/>
          </a:xfrm>
          <a:prstGeom prst="downArrow">
            <a:avLst>
              <a:gd name="adj1" fmla="val 50000"/>
              <a:gd name="adj2" fmla="val 50000"/>
            </a:avLst>
          </a:prstGeom>
          <a:solidFill>
            <a:srgbClr val="45818E"/>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 calcmode="lin" valueType="num">
                                      <p:cBhvr additive="base">
                                        <p:cTn id="7" dur="1500"/>
                                        <p:tgtEl>
                                          <p:spTgt spid="6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6">
                                            <p:txEl>
                                              <p:pRg st="1" end="1"/>
                                            </p:txEl>
                                          </p:spTgt>
                                        </p:tgtEl>
                                        <p:attrNameLst>
                                          <p:attrName>style.visibility</p:attrName>
                                        </p:attrNameLst>
                                      </p:cBhvr>
                                      <p:to>
                                        <p:strVal val="visible"/>
                                      </p:to>
                                    </p:set>
                                    <p:anim calcmode="lin" valueType="num">
                                      <p:cBhvr additive="base">
                                        <p:cTn id="12" dur="1500"/>
                                        <p:tgtEl>
                                          <p:spTgt spid="6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6">
                                            <p:txEl>
                                              <p:pRg st="2" end="2"/>
                                            </p:txEl>
                                          </p:spTgt>
                                        </p:tgtEl>
                                        <p:attrNameLst>
                                          <p:attrName>style.visibility</p:attrName>
                                        </p:attrNameLst>
                                      </p:cBhvr>
                                      <p:to>
                                        <p:strVal val="visible"/>
                                      </p:to>
                                    </p:set>
                                    <p:anim calcmode="lin" valueType="num">
                                      <p:cBhvr additive="base">
                                        <p:cTn id="17" dur="1500"/>
                                        <p:tgtEl>
                                          <p:spTgt spid="6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6">
                                            <p:txEl>
                                              <p:pRg st="3" end="3"/>
                                            </p:txEl>
                                          </p:spTgt>
                                        </p:tgtEl>
                                        <p:attrNameLst>
                                          <p:attrName>style.visibility</p:attrName>
                                        </p:attrNameLst>
                                      </p:cBhvr>
                                      <p:to>
                                        <p:strVal val="visible"/>
                                      </p:to>
                                    </p:set>
                                    <p:anim calcmode="lin" valueType="num">
                                      <p:cBhvr additive="base">
                                        <p:cTn id="22" dur="1500"/>
                                        <p:tgtEl>
                                          <p:spTgt spid="6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6">
                                            <p:txEl>
                                              <p:pRg st="4" end="4"/>
                                            </p:txEl>
                                          </p:spTgt>
                                        </p:tgtEl>
                                        <p:attrNameLst>
                                          <p:attrName>style.visibility</p:attrName>
                                        </p:attrNameLst>
                                      </p:cBhvr>
                                      <p:to>
                                        <p:strVal val="visible"/>
                                      </p:to>
                                    </p:set>
                                    <p:anim calcmode="lin" valueType="num">
                                      <p:cBhvr additive="base">
                                        <p:cTn id="27" dur="1500"/>
                                        <p:tgtEl>
                                          <p:spTgt spid="6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04"/>
        <p:cNvGrpSpPr/>
        <p:nvPr/>
      </p:nvGrpSpPr>
      <p:grpSpPr>
        <a:xfrm>
          <a:off x="0" y="0"/>
          <a:ext cx="0" cy="0"/>
          <a:chOff x="0" y="0"/>
          <a:chExt cx="0" cy="0"/>
        </a:xfrm>
      </p:grpSpPr>
      <p:sp>
        <p:nvSpPr>
          <p:cNvPr id="305" name="Google Shape;305;p33"/>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Safe Walkable Path Algorithm</a:t>
            </a:r>
            <a:endParaRPr b="1">
              <a:solidFill>
                <a:srgbClr val="FFFFFF"/>
              </a:solidFill>
              <a:latin typeface="Lato"/>
              <a:ea typeface="Lato"/>
              <a:cs typeface="Lato"/>
              <a:sym typeface="Lato"/>
            </a:endParaRPr>
          </a:p>
        </p:txBody>
      </p:sp>
      <p:pic>
        <p:nvPicPr>
          <p:cNvPr id="306" name="Google Shape;306;p33"/>
          <p:cNvPicPr preferRelativeResize="0"/>
          <p:nvPr/>
        </p:nvPicPr>
        <p:blipFill>
          <a:blip r:embed="rId3">
            <a:alphaModFix/>
          </a:blip>
          <a:stretch>
            <a:fillRect/>
          </a:stretch>
        </p:blipFill>
        <p:spPr>
          <a:xfrm>
            <a:off x="7668543" y="0"/>
            <a:ext cx="1355831" cy="1413650"/>
          </a:xfrm>
          <a:prstGeom prst="rect">
            <a:avLst/>
          </a:prstGeom>
          <a:noFill/>
          <a:ln>
            <a:noFill/>
          </a:ln>
        </p:spPr>
      </p:pic>
      <p:grpSp>
        <p:nvGrpSpPr>
          <p:cNvPr id="307" name="Google Shape;307;p33"/>
          <p:cNvGrpSpPr/>
          <p:nvPr/>
        </p:nvGrpSpPr>
        <p:grpSpPr>
          <a:xfrm>
            <a:off x="311708" y="1413650"/>
            <a:ext cx="7400416" cy="777379"/>
            <a:chOff x="2283025" y="2322191"/>
            <a:chExt cx="5267950" cy="651071"/>
          </a:xfrm>
        </p:grpSpPr>
        <p:sp>
          <p:nvSpPr>
            <p:cNvPr id="308" name="Google Shape;308;p3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flipH="1">
              <a:off x="2283025" y="2322575"/>
              <a:ext cx="1844400" cy="6426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5400000">
              <a:off x="3537989" y="1886343"/>
              <a:ext cx="649497" cy="1521195"/>
            </a:xfrm>
            <a:prstGeom prst="flowChartOffpageConnector">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2419809" y="2619865"/>
              <a:ext cx="1419300" cy="2478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800" b="1">
                  <a:solidFill>
                    <a:schemeClr val="lt1"/>
                  </a:solidFill>
                  <a:latin typeface="Lato"/>
                  <a:ea typeface="Lato"/>
                  <a:cs typeface="Lato"/>
                  <a:sym typeface="Lato"/>
                </a:rPr>
                <a:t>Target User</a:t>
              </a:r>
              <a:endParaRPr sz="1800">
                <a:solidFill>
                  <a:schemeClr val="lt1"/>
                </a:solidFill>
                <a:latin typeface="Roboto"/>
                <a:ea typeface="Roboto"/>
                <a:cs typeface="Roboto"/>
                <a:sym typeface="Roboto"/>
              </a:endParaRPr>
            </a:p>
          </p:txBody>
        </p:sp>
        <p:sp>
          <p:nvSpPr>
            <p:cNvPr id="312" name="Google Shape;312;p33"/>
            <p:cNvSpPr/>
            <p:nvPr/>
          </p:nvSpPr>
          <p:spPr>
            <a:xfrm>
              <a:off x="4849088" y="2323762"/>
              <a:ext cx="2509800" cy="6495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73763"/>
                </a:buClr>
                <a:buSzPts val="1100"/>
                <a:buFont typeface="Roboto"/>
                <a:buChar char="●"/>
              </a:pPr>
              <a:r>
                <a:rPr lang="en" sz="1100">
                  <a:solidFill>
                    <a:srgbClr val="073763"/>
                  </a:solidFill>
                  <a:latin typeface="Roboto"/>
                  <a:ea typeface="Roboto"/>
                  <a:cs typeface="Roboto"/>
                  <a:sym typeface="Roboto"/>
                </a:rPr>
                <a:t>City Pedestrians/Walkers</a:t>
              </a:r>
              <a:endParaRPr sz="1100">
                <a:solidFill>
                  <a:srgbClr val="073763"/>
                </a:solidFill>
                <a:latin typeface="Roboto"/>
                <a:ea typeface="Roboto"/>
                <a:cs typeface="Roboto"/>
                <a:sym typeface="Roboto"/>
              </a:endParaRPr>
            </a:p>
          </p:txBody>
        </p:sp>
      </p:grpSp>
      <p:grpSp>
        <p:nvGrpSpPr>
          <p:cNvPr id="313" name="Google Shape;313;p33"/>
          <p:cNvGrpSpPr/>
          <p:nvPr/>
        </p:nvGrpSpPr>
        <p:grpSpPr>
          <a:xfrm>
            <a:off x="311699" y="2076975"/>
            <a:ext cx="7400425" cy="876050"/>
            <a:chOff x="2283019" y="2245831"/>
            <a:chExt cx="5267956" cy="733710"/>
          </a:xfrm>
        </p:grpSpPr>
        <p:sp>
          <p:nvSpPr>
            <p:cNvPr id="314" name="Google Shape;314;p33"/>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flipH="1">
              <a:off x="2283019" y="2245831"/>
              <a:ext cx="1844400" cy="7194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rot="-5400000">
              <a:off x="3504990" y="1861196"/>
              <a:ext cx="715494" cy="1521195"/>
            </a:xfrm>
            <a:prstGeom prst="flowChartOffpageConnector">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2419809" y="2619865"/>
              <a:ext cx="1419300" cy="2478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800" b="1">
                  <a:solidFill>
                    <a:schemeClr val="lt1"/>
                  </a:solidFill>
                  <a:latin typeface="Lato"/>
                  <a:ea typeface="Lato"/>
                  <a:cs typeface="Lato"/>
                  <a:sym typeface="Lato"/>
                </a:rPr>
                <a:t>Algorithm</a:t>
              </a:r>
              <a:endParaRPr sz="1800">
                <a:solidFill>
                  <a:schemeClr val="lt1"/>
                </a:solidFill>
                <a:latin typeface="Roboto"/>
                <a:ea typeface="Roboto"/>
                <a:cs typeface="Roboto"/>
                <a:sym typeface="Roboto"/>
              </a:endParaRPr>
            </a:p>
          </p:txBody>
        </p:sp>
        <p:sp>
          <p:nvSpPr>
            <p:cNvPr id="318" name="Google Shape;318;p33"/>
            <p:cNvSpPr/>
            <p:nvPr/>
          </p:nvSpPr>
          <p:spPr>
            <a:xfrm>
              <a:off x="4849090" y="2323752"/>
              <a:ext cx="2509800" cy="6423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73763"/>
                </a:buClr>
                <a:buSzPts val="1100"/>
                <a:buFont typeface="Roboto"/>
                <a:buChar char="●"/>
              </a:pPr>
              <a:r>
                <a:rPr lang="en" sz="1100">
                  <a:solidFill>
                    <a:srgbClr val="073763"/>
                  </a:solidFill>
                  <a:latin typeface="Roboto"/>
                  <a:ea typeface="Roboto"/>
                  <a:cs typeface="Roboto"/>
                  <a:sym typeface="Roboto"/>
                </a:rPr>
                <a:t>Dijkstra Shortest Path Algorithm</a:t>
              </a:r>
              <a:endParaRPr sz="1100">
                <a:solidFill>
                  <a:srgbClr val="073763"/>
                </a:solidFill>
                <a:latin typeface="Roboto"/>
                <a:ea typeface="Roboto"/>
                <a:cs typeface="Roboto"/>
                <a:sym typeface="Roboto"/>
              </a:endParaRPr>
            </a:p>
          </p:txBody>
        </p:sp>
      </p:grpSp>
      <p:grpSp>
        <p:nvGrpSpPr>
          <p:cNvPr id="319" name="Google Shape;319;p33"/>
          <p:cNvGrpSpPr/>
          <p:nvPr/>
        </p:nvGrpSpPr>
        <p:grpSpPr>
          <a:xfrm>
            <a:off x="311704" y="2919882"/>
            <a:ext cx="7400414" cy="1261918"/>
            <a:chOff x="2283019" y="2245831"/>
            <a:chExt cx="5267949" cy="723660"/>
          </a:xfrm>
        </p:grpSpPr>
        <p:sp>
          <p:nvSpPr>
            <p:cNvPr id="320" name="Google Shape;320;p33"/>
            <p:cNvSpPr/>
            <p:nvPr/>
          </p:nvSpPr>
          <p:spPr>
            <a:xfrm>
              <a:off x="3728368" y="2253683"/>
              <a:ext cx="3822600" cy="712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flipH="1">
              <a:off x="2283019" y="2245831"/>
              <a:ext cx="1844400" cy="7194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rot="-5400000">
              <a:off x="3512300" y="1840022"/>
              <a:ext cx="719306" cy="1539632"/>
            </a:xfrm>
            <a:prstGeom prst="flowChartOffpageConnector">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2419815" y="2418610"/>
              <a:ext cx="1408200" cy="5466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800" b="1">
                  <a:solidFill>
                    <a:schemeClr val="lt1"/>
                  </a:solidFill>
                  <a:latin typeface="Lato"/>
                  <a:ea typeface="Lato"/>
                  <a:cs typeface="Lato"/>
                  <a:sym typeface="Lato"/>
                </a:rPr>
                <a:t>Determining Safe Walking Points</a:t>
              </a:r>
              <a:endParaRPr sz="1800">
                <a:solidFill>
                  <a:schemeClr val="lt1"/>
                </a:solidFill>
                <a:latin typeface="Roboto"/>
                <a:ea typeface="Roboto"/>
                <a:cs typeface="Roboto"/>
                <a:sym typeface="Roboto"/>
              </a:endParaRPr>
            </a:p>
          </p:txBody>
        </p:sp>
        <p:sp>
          <p:nvSpPr>
            <p:cNvPr id="324" name="Google Shape;324;p33"/>
            <p:cNvSpPr/>
            <p:nvPr/>
          </p:nvSpPr>
          <p:spPr>
            <a:xfrm>
              <a:off x="4849090" y="2286513"/>
              <a:ext cx="2509800" cy="6423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73763"/>
                </a:buClr>
                <a:buSzPts val="1100"/>
                <a:buFont typeface="Roboto"/>
                <a:buChar char="●"/>
              </a:pPr>
              <a:r>
                <a:rPr lang="en" sz="1100">
                  <a:solidFill>
                    <a:srgbClr val="073763"/>
                  </a:solidFill>
                  <a:latin typeface="Roboto"/>
                  <a:ea typeface="Roboto"/>
                  <a:cs typeface="Roboto"/>
                  <a:sym typeface="Roboto"/>
                </a:rPr>
                <a:t>Based on EDA result, any location with more than 7 crime incidents are considered high crime area</a:t>
              </a:r>
              <a:endParaRPr sz="1100">
                <a:solidFill>
                  <a:srgbClr val="073763"/>
                </a:solidFill>
                <a:latin typeface="Roboto"/>
                <a:ea typeface="Roboto"/>
                <a:cs typeface="Roboto"/>
                <a:sym typeface="Roboto"/>
              </a:endParaRPr>
            </a:p>
            <a:p>
              <a:pPr marL="457200" lvl="0" indent="-298450" algn="l" rtl="0">
                <a:lnSpc>
                  <a:spcPct val="115000"/>
                </a:lnSpc>
                <a:spcBef>
                  <a:spcPts val="0"/>
                </a:spcBef>
                <a:spcAft>
                  <a:spcPts val="0"/>
                </a:spcAft>
                <a:buClr>
                  <a:srgbClr val="073763"/>
                </a:buClr>
                <a:buSzPts val="1100"/>
                <a:buFont typeface="Roboto"/>
                <a:buChar char="●"/>
              </a:pPr>
              <a:r>
                <a:rPr lang="en" sz="1100">
                  <a:solidFill>
                    <a:srgbClr val="073763"/>
                  </a:solidFill>
                  <a:latin typeface="Roboto"/>
                  <a:ea typeface="Roboto"/>
                  <a:cs typeface="Roboto"/>
                  <a:sym typeface="Roboto"/>
                </a:rPr>
                <a:t>Filter out high crime Lat &amp; Long and using Haversine, remove Lat &amp; Long within 0.5 mile radius of the high crime area</a:t>
              </a:r>
              <a:endParaRPr sz="1100">
                <a:solidFill>
                  <a:srgbClr val="073763"/>
                </a:solidFill>
                <a:latin typeface="Roboto"/>
                <a:ea typeface="Roboto"/>
                <a:cs typeface="Roboto"/>
                <a:sym typeface="Roboto"/>
              </a:endParaRPr>
            </a:p>
          </p:txBody>
        </p:sp>
      </p:gr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Dijkstra’s Algorithm - Shortest Path</a:t>
            </a:r>
            <a:endParaRPr b="1">
              <a:solidFill>
                <a:srgbClr val="FFFFFF"/>
              </a:solidFill>
              <a:latin typeface="Lato"/>
              <a:ea typeface="Lato"/>
              <a:cs typeface="Lato"/>
              <a:sym typeface="Lato"/>
            </a:endParaRPr>
          </a:p>
        </p:txBody>
      </p:sp>
      <p:sp>
        <p:nvSpPr>
          <p:cNvPr id="330" name="Google Shape;330;p34"/>
          <p:cNvSpPr txBox="1">
            <a:spLocks noGrp="1"/>
          </p:cNvSpPr>
          <p:nvPr>
            <p:ph type="body" idx="1"/>
          </p:nvPr>
        </p:nvSpPr>
        <p:spPr>
          <a:xfrm>
            <a:off x="4825025" y="1826825"/>
            <a:ext cx="3957300" cy="2730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134F5C"/>
              </a:buClr>
              <a:buSzPts val="1800"/>
              <a:buChar char="●"/>
            </a:pPr>
            <a:r>
              <a:rPr lang="en">
                <a:solidFill>
                  <a:srgbClr val="134F5C"/>
                </a:solidFill>
                <a:latin typeface="Lato"/>
                <a:ea typeface="Lato"/>
                <a:cs typeface="Lato"/>
                <a:sym typeface="Lato"/>
              </a:rPr>
              <a:t>Conceived by computer scientist Edsger W. Dijkstra in 1956</a:t>
            </a:r>
            <a:endParaRPr>
              <a:solidFill>
                <a:srgbClr val="134F5C"/>
              </a:solidFill>
              <a:latin typeface="Lato"/>
              <a:ea typeface="Lato"/>
              <a:cs typeface="Lato"/>
              <a:sym typeface="Lato"/>
            </a:endParaRPr>
          </a:p>
          <a:p>
            <a:pPr marL="457200" lvl="0" indent="-342900" algn="l" rtl="0">
              <a:spcBef>
                <a:spcPts val="0"/>
              </a:spcBef>
              <a:spcAft>
                <a:spcPts val="0"/>
              </a:spcAft>
              <a:buClr>
                <a:srgbClr val="134F5C"/>
              </a:buClr>
              <a:buSzPts val="1800"/>
              <a:buFont typeface="Lato"/>
              <a:buChar char="●"/>
            </a:pPr>
            <a:r>
              <a:rPr lang="en">
                <a:solidFill>
                  <a:srgbClr val="134F5C"/>
                </a:solidFill>
                <a:latin typeface="Lato"/>
                <a:ea typeface="Lato"/>
                <a:cs typeface="Lato"/>
                <a:sym typeface="Lato"/>
              </a:rPr>
              <a:t>Based on graph theory (given nodes and edges)</a:t>
            </a:r>
            <a:endParaRPr>
              <a:solidFill>
                <a:srgbClr val="134F5C"/>
              </a:solidFill>
              <a:latin typeface="Lato"/>
              <a:ea typeface="Lato"/>
              <a:cs typeface="Lato"/>
              <a:sym typeface="Lato"/>
            </a:endParaRPr>
          </a:p>
          <a:p>
            <a:pPr marL="457200" lvl="0" indent="-342900" algn="l" rtl="0">
              <a:spcBef>
                <a:spcPts val="0"/>
              </a:spcBef>
              <a:spcAft>
                <a:spcPts val="0"/>
              </a:spcAft>
              <a:buClr>
                <a:srgbClr val="134F5C"/>
              </a:buClr>
              <a:buSzPts val="1800"/>
              <a:buFont typeface="Lato"/>
              <a:buChar char="●"/>
            </a:pPr>
            <a:r>
              <a:rPr lang="en">
                <a:solidFill>
                  <a:srgbClr val="134F5C"/>
                </a:solidFill>
                <a:latin typeface="Lato"/>
                <a:ea typeface="Lato"/>
                <a:cs typeface="Lato"/>
                <a:sym typeface="Lato"/>
              </a:rPr>
              <a:t>Dijkstra's algorithm offer the shortest path between two given nodes</a:t>
            </a:r>
            <a:endParaRPr>
              <a:solidFill>
                <a:srgbClr val="134F5C"/>
              </a:solidFill>
              <a:latin typeface="Lato"/>
              <a:ea typeface="Lato"/>
              <a:cs typeface="Lato"/>
              <a:sym typeface="Lato"/>
            </a:endParaRPr>
          </a:p>
        </p:txBody>
      </p:sp>
      <p:pic>
        <p:nvPicPr>
          <p:cNvPr id="331" name="Google Shape;331;p34"/>
          <p:cNvPicPr preferRelativeResize="0"/>
          <p:nvPr/>
        </p:nvPicPr>
        <p:blipFill>
          <a:blip r:embed="rId3">
            <a:alphaModFix/>
          </a:blip>
          <a:stretch>
            <a:fillRect/>
          </a:stretch>
        </p:blipFill>
        <p:spPr>
          <a:xfrm>
            <a:off x="7668543" y="0"/>
            <a:ext cx="1355831" cy="1413650"/>
          </a:xfrm>
          <a:prstGeom prst="rect">
            <a:avLst/>
          </a:prstGeom>
          <a:noFill/>
          <a:ln>
            <a:noFill/>
          </a:ln>
        </p:spPr>
      </p:pic>
      <p:pic>
        <p:nvPicPr>
          <p:cNvPr id="332" name="Google Shape;332;p34"/>
          <p:cNvPicPr preferRelativeResize="0"/>
          <p:nvPr/>
        </p:nvPicPr>
        <p:blipFill>
          <a:blip r:embed="rId4">
            <a:alphaModFix/>
          </a:blip>
          <a:stretch>
            <a:fillRect/>
          </a:stretch>
        </p:blipFill>
        <p:spPr>
          <a:xfrm>
            <a:off x="343550" y="1413650"/>
            <a:ext cx="4407700" cy="3088275"/>
          </a:xfrm>
          <a:prstGeom prst="rect">
            <a:avLst/>
          </a:prstGeom>
          <a:noFill/>
          <a:ln>
            <a:noFill/>
          </a:ln>
        </p:spPr>
      </p:pic>
      <p:pic>
        <p:nvPicPr>
          <p:cNvPr id="333" name="Google Shape;333;p34"/>
          <p:cNvPicPr preferRelativeResize="0"/>
          <p:nvPr/>
        </p:nvPicPr>
        <p:blipFill>
          <a:blip r:embed="rId5">
            <a:alphaModFix/>
          </a:blip>
          <a:stretch>
            <a:fillRect/>
          </a:stretch>
        </p:blipFill>
        <p:spPr>
          <a:xfrm>
            <a:off x="4206925" y="2033815"/>
            <a:ext cx="412850" cy="445350"/>
          </a:xfrm>
          <a:prstGeom prst="rect">
            <a:avLst/>
          </a:prstGeom>
          <a:noFill/>
          <a:ln>
            <a:noFill/>
          </a:ln>
        </p:spPr>
      </p:pic>
      <p:pic>
        <p:nvPicPr>
          <p:cNvPr id="334" name="Google Shape;334;p34"/>
          <p:cNvPicPr preferRelativeResize="0"/>
          <p:nvPr/>
        </p:nvPicPr>
        <p:blipFill>
          <a:blip r:embed="rId5">
            <a:alphaModFix/>
          </a:blip>
          <a:stretch>
            <a:fillRect/>
          </a:stretch>
        </p:blipFill>
        <p:spPr>
          <a:xfrm>
            <a:off x="343550" y="1947315"/>
            <a:ext cx="412850" cy="445350"/>
          </a:xfrm>
          <a:prstGeom prst="rect">
            <a:avLst/>
          </a:prstGeom>
          <a:noFill/>
          <a:ln>
            <a:noFill/>
          </a:ln>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38"/>
        <p:cNvGrpSpPr/>
        <p:nvPr/>
      </p:nvGrpSpPr>
      <p:grpSpPr>
        <a:xfrm>
          <a:off x="0" y="0"/>
          <a:ext cx="0" cy="0"/>
          <a:chOff x="0" y="0"/>
          <a:chExt cx="0" cy="0"/>
        </a:xfrm>
      </p:grpSpPr>
      <p:sp>
        <p:nvSpPr>
          <p:cNvPr id="339" name="Google Shape;339;p35"/>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Dijkstra’s Algorithm - How to Get Nodes?</a:t>
            </a:r>
            <a:endParaRPr b="1">
              <a:solidFill>
                <a:srgbClr val="FFFFFF"/>
              </a:solidFill>
              <a:latin typeface="Lato"/>
              <a:ea typeface="Lato"/>
              <a:cs typeface="Lato"/>
              <a:sym typeface="Lato"/>
            </a:endParaRPr>
          </a:p>
        </p:txBody>
      </p:sp>
      <p:sp>
        <p:nvSpPr>
          <p:cNvPr id="340" name="Google Shape;340;p35"/>
          <p:cNvSpPr txBox="1">
            <a:spLocks noGrp="1"/>
          </p:cNvSpPr>
          <p:nvPr>
            <p:ph type="body" idx="1"/>
          </p:nvPr>
        </p:nvSpPr>
        <p:spPr>
          <a:xfrm>
            <a:off x="311700" y="3336150"/>
            <a:ext cx="8520600" cy="1611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73763"/>
              </a:buClr>
              <a:buSzPts val="1500"/>
              <a:buChar char="●"/>
            </a:pPr>
            <a:r>
              <a:rPr lang="en" sz="1500">
                <a:solidFill>
                  <a:srgbClr val="073763"/>
                </a:solidFill>
                <a:latin typeface="Lato"/>
                <a:ea typeface="Lato"/>
                <a:cs typeface="Lato"/>
                <a:sym typeface="Lato"/>
              </a:rPr>
              <a:t>Parent dataset Boston shapefile: consisting of 25013 pairs of lat &amp; long</a:t>
            </a:r>
            <a:endParaRPr sz="1500">
              <a:solidFill>
                <a:srgbClr val="073763"/>
              </a:solidFill>
              <a:latin typeface="Lato"/>
              <a:ea typeface="Lato"/>
              <a:cs typeface="Lato"/>
              <a:sym typeface="Lato"/>
            </a:endParaRPr>
          </a:p>
          <a:p>
            <a:pPr marL="457200" lvl="0" indent="-323850" algn="l" rtl="0">
              <a:spcBef>
                <a:spcPts val="0"/>
              </a:spcBef>
              <a:spcAft>
                <a:spcPts val="0"/>
              </a:spcAft>
              <a:buClr>
                <a:srgbClr val="073763"/>
              </a:buClr>
              <a:buSzPts val="1500"/>
              <a:buFont typeface="Lato"/>
              <a:buChar char="●"/>
            </a:pPr>
            <a:r>
              <a:rPr lang="en" sz="1500">
                <a:solidFill>
                  <a:srgbClr val="073763"/>
                </a:solidFill>
                <a:latin typeface="Lato"/>
                <a:ea typeface="Lato"/>
                <a:cs typeface="Lato"/>
                <a:sym typeface="Lato"/>
              </a:rPr>
              <a:t>Filter out high crime lat &amp; long from crime dataset (59 pairs) from parent dataset</a:t>
            </a:r>
            <a:endParaRPr sz="1500">
              <a:solidFill>
                <a:srgbClr val="073763"/>
              </a:solidFill>
              <a:latin typeface="Lato"/>
              <a:ea typeface="Lato"/>
              <a:cs typeface="Lato"/>
              <a:sym typeface="Lato"/>
            </a:endParaRPr>
          </a:p>
          <a:p>
            <a:pPr marL="457200" lvl="0" indent="-323850" algn="l" rtl="0">
              <a:spcBef>
                <a:spcPts val="0"/>
              </a:spcBef>
              <a:spcAft>
                <a:spcPts val="0"/>
              </a:spcAft>
              <a:buClr>
                <a:srgbClr val="073763"/>
              </a:buClr>
              <a:buSzPts val="1500"/>
              <a:buFont typeface="Lato"/>
              <a:buChar char="●"/>
            </a:pPr>
            <a:r>
              <a:rPr lang="en" sz="1500">
                <a:solidFill>
                  <a:srgbClr val="073763"/>
                </a:solidFill>
                <a:latin typeface="Lato"/>
                <a:ea typeface="Lato"/>
                <a:cs typeface="Lato"/>
                <a:sym typeface="Lato"/>
              </a:rPr>
              <a:t>For each high crime location, filter out any nearby lat &amp; long within 0.5 mile radius</a:t>
            </a:r>
            <a:endParaRPr sz="1500">
              <a:solidFill>
                <a:srgbClr val="073763"/>
              </a:solidFill>
              <a:latin typeface="Lato"/>
              <a:ea typeface="Lato"/>
              <a:cs typeface="Lato"/>
              <a:sym typeface="Lato"/>
            </a:endParaRPr>
          </a:p>
          <a:p>
            <a:pPr marL="457200" lvl="0" indent="-323850" algn="l" rtl="0">
              <a:spcBef>
                <a:spcPts val="0"/>
              </a:spcBef>
              <a:spcAft>
                <a:spcPts val="0"/>
              </a:spcAft>
              <a:buClr>
                <a:srgbClr val="073763"/>
              </a:buClr>
              <a:buSzPts val="1500"/>
              <a:buFont typeface="Lato"/>
              <a:buChar char="●"/>
            </a:pPr>
            <a:r>
              <a:rPr lang="en" sz="1500">
                <a:solidFill>
                  <a:srgbClr val="073763"/>
                </a:solidFill>
                <a:latin typeface="Lato"/>
                <a:ea typeface="Lato"/>
                <a:cs typeface="Lato"/>
                <a:sym typeface="Lato"/>
              </a:rPr>
              <a:t>Each current node represents a location where they are more than 0.5 miles away from high crime area (areas with  at least 7 crime incidents over the past 4 years)</a:t>
            </a:r>
            <a:endParaRPr sz="1500">
              <a:solidFill>
                <a:srgbClr val="073763"/>
              </a:solidFill>
              <a:latin typeface="Lato"/>
              <a:ea typeface="Lato"/>
              <a:cs typeface="Lato"/>
              <a:sym typeface="Lato"/>
            </a:endParaRPr>
          </a:p>
        </p:txBody>
      </p:sp>
      <p:pic>
        <p:nvPicPr>
          <p:cNvPr id="341" name="Google Shape;341;p35"/>
          <p:cNvPicPr preferRelativeResize="0"/>
          <p:nvPr/>
        </p:nvPicPr>
        <p:blipFill>
          <a:blip r:embed="rId3">
            <a:alphaModFix/>
          </a:blip>
          <a:stretch>
            <a:fillRect/>
          </a:stretch>
        </p:blipFill>
        <p:spPr>
          <a:xfrm>
            <a:off x="7668543" y="0"/>
            <a:ext cx="1355831" cy="1413650"/>
          </a:xfrm>
          <a:prstGeom prst="rect">
            <a:avLst/>
          </a:prstGeom>
          <a:noFill/>
          <a:ln>
            <a:noFill/>
          </a:ln>
        </p:spPr>
      </p:pic>
      <p:pic>
        <p:nvPicPr>
          <p:cNvPr id="342" name="Google Shape;342;p35"/>
          <p:cNvPicPr preferRelativeResize="0"/>
          <p:nvPr/>
        </p:nvPicPr>
        <p:blipFill>
          <a:blip r:embed="rId4">
            <a:alphaModFix/>
          </a:blip>
          <a:stretch>
            <a:fillRect/>
          </a:stretch>
        </p:blipFill>
        <p:spPr>
          <a:xfrm>
            <a:off x="685925" y="1145875"/>
            <a:ext cx="2299850" cy="2152775"/>
          </a:xfrm>
          <a:prstGeom prst="rect">
            <a:avLst/>
          </a:prstGeom>
          <a:noFill/>
          <a:ln>
            <a:noFill/>
          </a:ln>
        </p:spPr>
      </p:pic>
      <p:pic>
        <p:nvPicPr>
          <p:cNvPr id="343" name="Google Shape;343;p35"/>
          <p:cNvPicPr preferRelativeResize="0"/>
          <p:nvPr/>
        </p:nvPicPr>
        <p:blipFill>
          <a:blip r:embed="rId5">
            <a:alphaModFix/>
          </a:blip>
          <a:stretch>
            <a:fillRect/>
          </a:stretch>
        </p:blipFill>
        <p:spPr>
          <a:xfrm>
            <a:off x="4922107" y="1145875"/>
            <a:ext cx="2536868" cy="2152775"/>
          </a:xfrm>
          <a:prstGeom prst="rect">
            <a:avLst/>
          </a:prstGeom>
          <a:noFill/>
          <a:ln>
            <a:noFill/>
          </a:ln>
        </p:spPr>
      </p:pic>
      <p:sp>
        <p:nvSpPr>
          <p:cNvPr id="344" name="Google Shape;344;p35"/>
          <p:cNvSpPr txBox="1"/>
          <p:nvPr/>
        </p:nvSpPr>
        <p:spPr>
          <a:xfrm>
            <a:off x="2985775" y="1806750"/>
            <a:ext cx="1027200" cy="15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latin typeface="Lato"/>
                <a:ea typeface="Lato"/>
                <a:cs typeface="Lato"/>
                <a:sym typeface="Lato"/>
              </a:rPr>
              <a:t>Combine Boston map and high crime data</a:t>
            </a:r>
            <a:endParaRPr b="1">
              <a:solidFill>
                <a:srgbClr val="073763"/>
              </a:solidFill>
              <a:latin typeface="Lato"/>
              <a:ea typeface="Lato"/>
              <a:cs typeface="Lato"/>
              <a:sym typeface="Lato"/>
            </a:endParaRPr>
          </a:p>
        </p:txBody>
      </p:sp>
      <p:sp>
        <p:nvSpPr>
          <p:cNvPr id="345" name="Google Shape;345;p35"/>
          <p:cNvSpPr/>
          <p:nvPr/>
        </p:nvSpPr>
        <p:spPr>
          <a:xfrm rot="-5403782">
            <a:off x="4257158" y="2195291"/>
            <a:ext cx="272700" cy="356700"/>
          </a:xfrm>
          <a:prstGeom prst="downArrow">
            <a:avLst>
              <a:gd name="adj1" fmla="val 50000"/>
              <a:gd name="adj2" fmla="val 50000"/>
            </a:avLst>
          </a:prstGeom>
          <a:solidFill>
            <a:srgbClr val="45818E"/>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txBox="1"/>
          <p:nvPr/>
        </p:nvSpPr>
        <p:spPr>
          <a:xfrm>
            <a:off x="7596875" y="1901675"/>
            <a:ext cx="1163700" cy="15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latin typeface="Lato"/>
                <a:ea typeface="Lato"/>
                <a:cs typeface="Lato"/>
                <a:sym typeface="Lato"/>
              </a:rPr>
              <a:t>Nodes generation for Dijkstra</a:t>
            </a:r>
            <a:endParaRPr b="1">
              <a:solidFill>
                <a:srgbClr val="073763"/>
              </a:solidFill>
              <a:latin typeface="Lato"/>
              <a:ea typeface="Lato"/>
              <a:cs typeface="Lato"/>
              <a:sym typeface="Lato"/>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anim calcmode="lin" valueType="num">
                                      <p:cBhvr additive="base">
                                        <p:cTn id="7" dur="1000"/>
                                        <p:tgtEl>
                                          <p:spTgt spid="34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3"/>
                                        </p:tgtEl>
                                        <p:attrNameLst>
                                          <p:attrName>style.visibility</p:attrName>
                                        </p:attrNameLst>
                                      </p:cBhvr>
                                      <p:to>
                                        <p:strVal val="visible"/>
                                      </p:to>
                                    </p:set>
                                    <p:anim calcmode="lin" valueType="num">
                                      <p:cBhvr additive="base">
                                        <p:cTn id="12" dur="1000"/>
                                        <p:tgtEl>
                                          <p:spTgt spid="34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6"/>
                                        </p:tgtEl>
                                        <p:attrNameLst>
                                          <p:attrName>style.visibility</p:attrName>
                                        </p:attrNameLst>
                                      </p:cBhvr>
                                      <p:to>
                                        <p:strVal val="visible"/>
                                      </p:to>
                                    </p:set>
                                    <p:anim calcmode="lin" valueType="num">
                                      <p:cBhvr additive="base">
                                        <p:cTn id="17" dur="1000"/>
                                        <p:tgtEl>
                                          <p:spTgt spid="34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6"/>
                                        </p:tgtEl>
                                        <p:attrNameLst>
                                          <p:attrName>style.visibility</p:attrName>
                                        </p:attrNameLst>
                                      </p:cBhvr>
                                      <p:to>
                                        <p:strVal val="visible"/>
                                      </p:to>
                                    </p:set>
                                    <p:animEffect transition="in" filter="fade">
                                      <p:cBhvr>
                                        <p:cTn id="22" dur="10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50"/>
        <p:cNvGrpSpPr/>
        <p:nvPr/>
      </p:nvGrpSpPr>
      <p:grpSpPr>
        <a:xfrm>
          <a:off x="0" y="0"/>
          <a:ext cx="0" cy="0"/>
          <a:chOff x="0" y="0"/>
          <a:chExt cx="0" cy="0"/>
        </a:xfrm>
      </p:grpSpPr>
      <p:pic>
        <p:nvPicPr>
          <p:cNvPr id="351" name="Google Shape;351;p36"/>
          <p:cNvPicPr preferRelativeResize="0"/>
          <p:nvPr/>
        </p:nvPicPr>
        <p:blipFill>
          <a:blip r:embed="rId3">
            <a:alphaModFix/>
          </a:blip>
          <a:stretch>
            <a:fillRect/>
          </a:stretch>
        </p:blipFill>
        <p:spPr>
          <a:xfrm>
            <a:off x="6563850" y="2734575"/>
            <a:ext cx="2460525" cy="448400"/>
          </a:xfrm>
          <a:prstGeom prst="rect">
            <a:avLst/>
          </a:prstGeom>
          <a:noFill/>
          <a:ln>
            <a:noFill/>
          </a:ln>
        </p:spPr>
      </p:pic>
      <p:sp>
        <p:nvSpPr>
          <p:cNvPr id="352" name="Google Shape;352;p36"/>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Dijkstra’s Algorithm - How to Get Distance?</a:t>
            </a:r>
            <a:endParaRPr b="1">
              <a:solidFill>
                <a:srgbClr val="FFFFFF"/>
              </a:solidFill>
              <a:latin typeface="Lato"/>
              <a:ea typeface="Lato"/>
              <a:cs typeface="Lato"/>
              <a:sym typeface="Lato"/>
            </a:endParaRPr>
          </a:p>
        </p:txBody>
      </p:sp>
      <p:sp>
        <p:nvSpPr>
          <p:cNvPr id="353" name="Google Shape;353;p36"/>
          <p:cNvSpPr txBox="1">
            <a:spLocks noGrp="1"/>
          </p:cNvSpPr>
          <p:nvPr>
            <p:ph type="body" idx="1"/>
          </p:nvPr>
        </p:nvSpPr>
        <p:spPr>
          <a:xfrm>
            <a:off x="191900" y="3073300"/>
            <a:ext cx="3997800" cy="2070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73763"/>
              </a:buClr>
              <a:buSzPts val="1800"/>
              <a:buChar char="●"/>
            </a:pPr>
            <a:r>
              <a:rPr lang="en">
                <a:solidFill>
                  <a:srgbClr val="073763"/>
                </a:solidFill>
                <a:latin typeface="Lato"/>
                <a:ea typeface="Lato"/>
                <a:cs typeface="Lato"/>
                <a:sym typeface="Lato"/>
              </a:rPr>
              <a:t>The "ordinary" straight-line distance between two points in Euclidean space</a:t>
            </a:r>
            <a:endParaRPr>
              <a:solidFill>
                <a:srgbClr val="073763"/>
              </a:solidFill>
              <a:latin typeface="Lato"/>
              <a:ea typeface="Lato"/>
              <a:cs typeface="Lato"/>
              <a:sym typeface="Lato"/>
            </a:endParaRPr>
          </a:p>
          <a:p>
            <a:pPr marL="0" lvl="0" indent="0" algn="l" rtl="0">
              <a:spcBef>
                <a:spcPts val="1600"/>
              </a:spcBef>
              <a:spcAft>
                <a:spcPts val="1600"/>
              </a:spcAft>
              <a:buNone/>
            </a:pPr>
            <a:r>
              <a:rPr lang="en" sz="2400" b="1">
                <a:solidFill>
                  <a:srgbClr val="073763"/>
                </a:solidFill>
                <a:latin typeface="Lato"/>
                <a:ea typeface="Lato"/>
                <a:cs typeface="Lato"/>
                <a:sym typeface="Lato"/>
              </a:rPr>
              <a:t>Fails to run on Lat &amp; Long due to sphere circle!</a:t>
            </a:r>
            <a:endParaRPr sz="2400" b="1">
              <a:solidFill>
                <a:srgbClr val="073763"/>
              </a:solidFill>
              <a:latin typeface="Lato"/>
              <a:ea typeface="Lato"/>
              <a:cs typeface="Lato"/>
              <a:sym typeface="Lato"/>
            </a:endParaRPr>
          </a:p>
        </p:txBody>
      </p:sp>
      <p:pic>
        <p:nvPicPr>
          <p:cNvPr id="354" name="Google Shape;354;p36"/>
          <p:cNvPicPr preferRelativeResize="0"/>
          <p:nvPr/>
        </p:nvPicPr>
        <p:blipFill>
          <a:blip r:embed="rId4">
            <a:alphaModFix/>
          </a:blip>
          <a:stretch>
            <a:fillRect/>
          </a:stretch>
        </p:blipFill>
        <p:spPr>
          <a:xfrm>
            <a:off x="7668543" y="0"/>
            <a:ext cx="1355831" cy="1413650"/>
          </a:xfrm>
          <a:prstGeom prst="rect">
            <a:avLst/>
          </a:prstGeom>
          <a:noFill/>
          <a:ln>
            <a:noFill/>
          </a:ln>
        </p:spPr>
      </p:pic>
      <p:pic>
        <p:nvPicPr>
          <p:cNvPr id="355" name="Google Shape;355;p36"/>
          <p:cNvPicPr preferRelativeResize="0"/>
          <p:nvPr/>
        </p:nvPicPr>
        <p:blipFill>
          <a:blip r:embed="rId5">
            <a:alphaModFix/>
          </a:blip>
          <a:stretch>
            <a:fillRect/>
          </a:stretch>
        </p:blipFill>
        <p:spPr>
          <a:xfrm>
            <a:off x="5330175" y="1509075"/>
            <a:ext cx="1466199" cy="1552425"/>
          </a:xfrm>
          <a:prstGeom prst="rect">
            <a:avLst/>
          </a:prstGeom>
          <a:noFill/>
          <a:ln>
            <a:noFill/>
          </a:ln>
        </p:spPr>
      </p:pic>
      <p:sp>
        <p:nvSpPr>
          <p:cNvPr id="356" name="Google Shape;356;p36"/>
          <p:cNvSpPr txBox="1"/>
          <p:nvPr/>
        </p:nvSpPr>
        <p:spPr>
          <a:xfrm>
            <a:off x="632700" y="985875"/>
            <a:ext cx="3000000" cy="52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b="1">
                <a:solidFill>
                  <a:srgbClr val="073763"/>
                </a:solidFill>
                <a:latin typeface="Lato"/>
                <a:ea typeface="Lato"/>
                <a:cs typeface="Lato"/>
                <a:sym typeface="Lato"/>
              </a:rPr>
              <a:t>Euclidean Distance</a:t>
            </a:r>
            <a:endParaRPr>
              <a:solidFill>
                <a:srgbClr val="073763"/>
              </a:solidFill>
              <a:latin typeface="Lato"/>
              <a:ea typeface="Lato"/>
              <a:cs typeface="Lato"/>
              <a:sym typeface="Lato"/>
            </a:endParaRPr>
          </a:p>
        </p:txBody>
      </p:sp>
      <p:sp>
        <p:nvSpPr>
          <p:cNvPr id="357" name="Google Shape;357;p36"/>
          <p:cNvSpPr txBox="1"/>
          <p:nvPr/>
        </p:nvSpPr>
        <p:spPr>
          <a:xfrm>
            <a:off x="4973150" y="1017725"/>
            <a:ext cx="3000000" cy="52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b="1">
                <a:solidFill>
                  <a:srgbClr val="073763"/>
                </a:solidFill>
                <a:latin typeface="Lato"/>
                <a:ea typeface="Lato"/>
                <a:cs typeface="Lato"/>
                <a:sym typeface="Lato"/>
              </a:rPr>
              <a:t>Haversine formula</a:t>
            </a:r>
            <a:endParaRPr>
              <a:solidFill>
                <a:srgbClr val="073763"/>
              </a:solidFill>
              <a:latin typeface="Lato"/>
              <a:ea typeface="Lato"/>
              <a:cs typeface="Lato"/>
              <a:sym typeface="Lato"/>
            </a:endParaRPr>
          </a:p>
        </p:txBody>
      </p:sp>
      <p:sp>
        <p:nvSpPr>
          <p:cNvPr id="358" name="Google Shape;358;p36"/>
          <p:cNvSpPr txBox="1">
            <a:spLocks noGrp="1"/>
          </p:cNvSpPr>
          <p:nvPr>
            <p:ph type="body" idx="1"/>
          </p:nvPr>
        </p:nvSpPr>
        <p:spPr>
          <a:xfrm>
            <a:off x="4834500" y="3073300"/>
            <a:ext cx="3997800" cy="2137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73763"/>
              </a:buClr>
              <a:buSzPts val="1800"/>
              <a:buChar char="●"/>
            </a:pPr>
            <a:r>
              <a:rPr lang="en">
                <a:solidFill>
                  <a:srgbClr val="073763"/>
                </a:solidFill>
                <a:latin typeface="Lato"/>
                <a:ea typeface="Lato"/>
                <a:cs typeface="Lato"/>
                <a:sym typeface="Lato"/>
              </a:rPr>
              <a:t>Determines the great-circle distance between two points on a sphere given lat &amp;long</a:t>
            </a:r>
            <a:endParaRPr>
              <a:solidFill>
                <a:srgbClr val="073763"/>
              </a:solidFill>
              <a:latin typeface="Lato"/>
              <a:ea typeface="Lato"/>
              <a:cs typeface="Lato"/>
              <a:sym typeface="Lato"/>
            </a:endParaRPr>
          </a:p>
          <a:p>
            <a:pPr marL="0" lvl="0" indent="0" algn="l" rtl="0">
              <a:spcBef>
                <a:spcPts val="1600"/>
              </a:spcBef>
              <a:spcAft>
                <a:spcPts val="1600"/>
              </a:spcAft>
              <a:buNone/>
            </a:pPr>
            <a:r>
              <a:rPr lang="en" sz="2400" b="1">
                <a:solidFill>
                  <a:srgbClr val="073763"/>
                </a:solidFill>
                <a:latin typeface="Lato"/>
                <a:ea typeface="Lato"/>
                <a:cs typeface="Lato"/>
                <a:sym typeface="Lato"/>
              </a:rPr>
              <a:t>Works perfectly to run on Lat &amp; Long </a:t>
            </a:r>
            <a:endParaRPr sz="2400" b="1">
              <a:solidFill>
                <a:srgbClr val="073763"/>
              </a:solidFill>
              <a:latin typeface="Lato"/>
              <a:ea typeface="Lato"/>
              <a:cs typeface="Lato"/>
              <a:sym typeface="Lato"/>
            </a:endParaRPr>
          </a:p>
        </p:txBody>
      </p:sp>
      <p:pic>
        <p:nvPicPr>
          <p:cNvPr id="359" name="Google Shape;359;p36"/>
          <p:cNvPicPr preferRelativeResize="0"/>
          <p:nvPr/>
        </p:nvPicPr>
        <p:blipFill>
          <a:blip r:embed="rId6">
            <a:alphaModFix/>
          </a:blip>
          <a:stretch>
            <a:fillRect/>
          </a:stretch>
        </p:blipFill>
        <p:spPr>
          <a:xfrm>
            <a:off x="755850" y="1540925"/>
            <a:ext cx="1940525" cy="1552425"/>
          </a:xfrm>
          <a:prstGeom prst="rect">
            <a:avLst/>
          </a:prstGeom>
          <a:noFill/>
          <a:ln>
            <a:noFill/>
          </a:ln>
        </p:spPr>
      </p:pic>
      <p:pic>
        <p:nvPicPr>
          <p:cNvPr id="360" name="Google Shape;360;p36"/>
          <p:cNvPicPr preferRelativeResize="0"/>
          <p:nvPr/>
        </p:nvPicPr>
        <p:blipFill>
          <a:blip r:embed="rId7">
            <a:alphaModFix/>
          </a:blip>
          <a:stretch>
            <a:fillRect/>
          </a:stretch>
        </p:blipFill>
        <p:spPr>
          <a:xfrm>
            <a:off x="2696375" y="2792100"/>
            <a:ext cx="1819275" cy="333375"/>
          </a:xfrm>
          <a:prstGeom prst="rect">
            <a:avLst/>
          </a:prstGeom>
          <a:noFill/>
          <a:ln>
            <a:noFill/>
          </a:ln>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Graph Generation</a:t>
            </a:r>
            <a:endParaRPr b="1">
              <a:solidFill>
                <a:srgbClr val="FFFFFF"/>
              </a:solidFill>
              <a:latin typeface="Lato"/>
              <a:ea typeface="Lato"/>
              <a:cs typeface="Lato"/>
              <a:sym typeface="Lato"/>
            </a:endParaRPr>
          </a:p>
          <a:p>
            <a:pPr marL="0" lvl="0" indent="0" algn="l" rtl="0">
              <a:spcBef>
                <a:spcPts val="0"/>
              </a:spcBef>
              <a:spcAft>
                <a:spcPts val="0"/>
              </a:spcAft>
              <a:buNone/>
            </a:pPr>
            <a:endParaRPr b="1">
              <a:solidFill>
                <a:srgbClr val="FFFFFF"/>
              </a:solidFill>
              <a:latin typeface="Lato"/>
              <a:ea typeface="Lato"/>
              <a:cs typeface="Lato"/>
              <a:sym typeface="Lato"/>
            </a:endParaRPr>
          </a:p>
        </p:txBody>
      </p:sp>
      <p:sp>
        <p:nvSpPr>
          <p:cNvPr id="366" name="Google Shape;366;p37"/>
          <p:cNvSpPr txBox="1">
            <a:spLocks noGrp="1"/>
          </p:cNvSpPr>
          <p:nvPr>
            <p:ph type="body" idx="1"/>
          </p:nvPr>
        </p:nvSpPr>
        <p:spPr>
          <a:xfrm>
            <a:off x="311700" y="1152475"/>
            <a:ext cx="8520600" cy="384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73763"/>
              </a:buClr>
              <a:buSzPts val="1800"/>
              <a:buFont typeface="Lato"/>
              <a:buChar char="●"/>
            </a:pPr>
            <a:r>
              <a:rPr lang="en" b="1">
                <a:solidFill>
                  <a:srgbClr val="073763"/>
                </a:solidFill>
                <a:latin typeface="Lato"/>
                <a:ea typeface="Lato"/>
                <a:cs typeface="Lato"/>
                <a:sym typeface="Lato"/>
              </a:rPr>
              <a:t>Attempt 1</a:t>
            </a:r>
            <a:endParaRPr b="1">
              <a:solidFill>
                <a:srgbClr val="073763"/>
              </a:solidFill>
              <a:latin typeface="Lato"/>
              <a:ea typeface="Lato"/>
              <a:cs typeface="Lato"/>
              <a:sym typeface="Lato"/>
            </a:endParaRPr>
          </a:p>
          <a:p>
            <a:pPr marL="914400" lvl="1" indent="-317500" algn="l" rtl="0">
              <a:spcBef>
                <a:spcPts val="0"/>
              </a:spcBef>
              <a:spcAft>
                <a:spcPts val="0"/>
              </a:spcAft>
              <a:buClr>
                <a:srgbClr val="134F5C"/>
              </a:buClr>
              <a:buSzPts val="1400"/>
              <a:buFont typeface="Lato"/>
              <a:buChar char="○"/>
            </a:pPr>
            <a:r>
              <a:rPr lang="en">
                <a:solidFill>
                  <a:srgbClr val="134F5C"/>
                </a:solidFill>
                <a:latin typeface="Lato"/>
                <a:ea typeface="Lato"/>
                <a:cs typeface="Lato"/>
                <a:sym typeface="Lato"/>
              </a:rPr>
              <a:t>Create a 20,000 * 20,000 graph connecting all walkable points in the city. </a:t>
            </a:r>
            <a:endParaRPr>
              <a:solidFill>
                <a:srgbClr val="134F5C"/>
              </a:solidFill>
              <a:latin typeface="Lato"/>
              <a:ea typeface="Lato"/>
              <a:cs typeface="Lato"/>
              <a:sym typeface="Lato"/>
            </a:endParaRPr>
          </a:p>
          <a:p>
            <a:pPr marL="914400" lvl="1" indent="-317500" algn="l" rtl="0">
              <a:spcBef>
                <a:spcPts val="0"/>
              </a:spcBef>
              <a:spcAft>
                <a:spcPts val="0"/>
              </a:spcAft>
              <a:buClr>
                <a:srgbClr val="134F5C"/>
              </a:buClr>
              <a:buSzPts val="1400"/>
              <a:buFont typeface="Lato"/>
              <a:buChar char="○"/>
            </a:pPr>
            <a:r>
              <a:rPr lang="en">
                <a:solidFill>
                  <a:srgbClr val="134F5C"/>
                </a:solidFill>
                <a:latin typeface="Lato"/>
                <a:ea typeface="Lato"/>
                <a:cs typeface="Lato"/>
                <a:sym typeface="Lato"/>
              </a:rPr>
              <a:t>Discard due to computational power requirements : 50+ hours</a:t>
            </a:r>
            <a:endParaRPr>
              <a:solidFill>
                <a:srgbClr val="134F5C"/>
              </a:solidFill>
              <a:latin typeface="Lato"/>
              <a:ea typeface="Lato"/>
              <a:cs typeface="Lato"/>
              <a:sym typeface="Lato"/>
            </a:endParaRPr>
          </a:p>
          <a:p>
            <a:pPr marL="457200" lvl="0" indent="-342900" algn="l" rtl="0">
              <a:spcBef>
                <a:spcPts val="0"/>
              </a:spcBef>
              <a:spcAft>
                <a:spcPts val="0"/>
              </a:spcAft>
              <a:buClr>
                <a:srgbClr val="073763"/>
              </a:buClr>
              <a:buSzPts val="1800"/>
              <a:buFont typeface="Lato"/>
              <a:buChar char="●"/>
            </a:pPr>
            <a:r>
              <a:rPr lang="en" b="1">
                <a:solidFill>
                  <a:srgbClr val="073763"/>
                </a:solidFill>
                <a:latin typeface="Lato"/>
                <a:ea typeface="Lato"/>
                <a:cs typeface="Lato"/>
                <a:sym typeface="Lato"/>
              </a:rPr>
              <a:t>Attempt 2</a:t>
            </a:r>
            <a:endParaRPr b="1">
              <a:solidFill>
                <a:srgbClr val="073763"/>
              </a:solidFill>
              <a:latin typeface="Lato"/>
              <a:ea typeface="Lato"/>
              <a:cs typeface="Lato"/>
              <a:sym typeface="Lato"/>
            </a:endParaRPr>
          </a:p>
          <a:p>
            <a:pPr marL="914400" lvl="1" indent="-317500" algn="l" rtl="0">
              <a:spcBef>
                <a:spcPts val="0"/>
              </a:spcBef>
              <a:spcAft>
                <a:spcPts val="0"/>
              </a:spcAft>
              <a:buClr>
                <a:srgbClr val="134F5C"/>
              </a:buClr>
              <a:buSzPts val="1400"/>
              <a:buFont typeface="Lato"/>
              <a:buChar char="○"/>
            </a:pPr>
            <a:r>
              <a:rPr lang="en">
                <a:solidFill>
                  <a:srgbClr val="134F5C"/>
                </a:solidFill>
                <a:latin typeface="Lato"/>
                <a:ea typeface="Lato"/>
                <a:cs typeface="Lato"/>
                <a:sym typeface="Lato"/>
              </a:rPr>
              <a:t>From each point, find three closest points. </a:t>
            </a:r>
            <a:endParaRPr>
              <a:solidFill>
                <a:srgbClr val="134F5C"/>
              </a:solidFill>
              <a:latin typeface="Lato"/>
              <a:ea typeface="Lato"/>
              <a:cs typeface="Lato"/>
              <a:sym typeface="Lato"/>
            </a:endParaRPr>
          </a:p>
          <a:p>
            <a:pPr marL="914400" lvl="1" indent="-317500" algn="l" rtl="0">
              <a:spcBef>
                <a:spcPts val="0"/>
              </a:spcBef>
              <a:spcAft>
                <a:spcPts val="0"/>
              </a:spcAft>
              <a:buClr>
                <a:srgbClr val="134F5C"/>
              </a:buClr>
              <a:buSzPts val="1400"/>
              <a:buFont typeface="Lato"/>
              <a:buChar char="○"/>
            </a:pPr>
            <a:r>
              <a:rPr lang="en">
                <a:solidFill>
                  <a:srgbClr val="134F5C"/>
                </a:solidFill>
                <a:latin typeface="Lato"/>
                <a:ea typeface="Lato"/>
                <a:cs typeface="Lato"/>
                <a:sym typeface="Lato"/>
              </a:rPr>
              <a:t>Faced issues with the overall connectivity of the graph</a:t>
            </a:r>
            <a:endParaRPr>
              <a:solidFill>
                <a:srgbClr val="134F5C"/>
              </a:solidFill>
              <a:latin typeface="Lato"/>
              <a:ea typeface="Lato"/>
              <a:cs typeface="Lato"/>
              <a:sym typeface="Lato"/>
            </a:endParaRPr>
          </a:p>
          <a:p>
            <a:pPr marL="457200" lvl="0" indent="-342900" algn="l" rtl="0">
              <a:spcBef>
                <a:spcPts val="0"/>
              </a:spcBef>
              <a:spcAft>
                <a:spcPts val="0"/>
              </a:spcAft>
              <a:buClr>
                <a:srgbClr val="073763"/>
              </a:buClr>
              <a:buSzPts val="1800"/>
              <a:buFont typeface="Lato"/>
              <a:buChar char="●"/>
            </a:pPr>
            <a:r>
              <a:rPr lang="en" b="1">
                <a:solidFill>
                  <a:srgbClr val="073763"/>
                </a:solidFill>
                <a:latin typeface="Lato"/>
                <a:ea typeface="Lato"/>
                <a:cs typeface="Lato"/>
                <a:sym typeface="Lato"/>
              </a:rPr>
              <a:t>Attempt 3: Random Connected Graph Generation</a:t>
            </a:r>
            <a:endParaRPr b="1">
              <a:solidFill>
                <a:srgbClr val="073763"/>
              </a:solidFill>
              <a:latin typeface="Lato"/>
              <a:ea typeface="Lato"/>
              <a:cs typeface="Lato"/>
              <a:sym typeface="Lato"/>
            </a:endParaRPr>
          </a:p>
          <a:p>
            <a:pPr marL="0" lvl="0" indent="0" algn="l" rtl="0">
              <a:spcBef>
                <a:spcPts val="1600"/>
              </a:spcBef>
              <a:spcAft>
                <a:spcPts val="1600"/>
              </a:spcAft>
              <a:buNone/>
            </a:pPr>
            <a:endParaRPr>
              <a:solidFill>
                <a:srgbClr val="073763"/>
              </a:solidFill>
              <a:latin typeface="Lato"/>
              <a:ea typeface="Lato"/>
              <a:cs typeface="Lato"/>
              <a:sym typeface="Lato"/>
            </a:endParaRPr>
          </a:p>
        </p:txBody>
      </p:sp>
      <p:pic>
        <p:nvPicPr>
          <p:cNvPr id="367" name="Google Shape;367;p37"/>
          <p:cNvPicPr preferRelativeResize="0"/>
          <p:nvPr/>
        </p:nvPicPr>
        <p:blipFill>
          <a:blip r:embed="rId3">
            <a:alphaModFix/>
          </a:blip>
          <a:stretch>
            <a:fillRect/>
          </a:stretch>
        </p:blipFill>
        <p:spPr>
          <a:xfrm>
            <a:off x="7668543" y="0"/>
            <a:ext cx="1355831" cy="1413650"/>
          </a:xfrm>
          <a:prstGeom prst="rect">
            <a:avLst/>
          </a:prstGeom>
          <a:noFill/>
          <a:ln>
            <a:noFill/>
          </a:ln>
        </p:spPr>
      </p:pic>
      <p:pic>
        <p:nvPicPr>
          <p:cNvPr id="368" name="Google Shape;368;p37"/>
          <p:cNvPicPr preferRelativeResize="0"/>
          <p:nvPr/>
        </p:nvPicPr>
        <p:blipFill>
          <a:blip r:embed="rId4">
            <a:alphaModFix/>
          </a:blip>
          <a:stretch>
            <a:fillRect/>
          </a:stretch>
        </p:blipFill>
        <p:spPr>
          <a:xfrm>
            <a:off x="869400" y="3228325"/>
            <a:ext cx="5686425" cy="1771350"/>
          </a:xfrm>
          <a:prstGeom prst="rect">
            <a:avLst/>
          </a:prstGeom>
          <a:noFill/>
          <a:ln>
            <a:noFill/>
          </a:ln>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72"/>
        <p:cNvGrpSpPr/>
        <p:nvPr/>
      </p:nvGrpSpPr>
      <p:grpSpPr>
        <a:xfrm>
          <a:off x="0" y="0"/>
          <a:ext cx="0" cy="0"/>
          <a:chOff x="0" y="0"/>
          <a:chExt cx="0" cy="0"/>
        </a:xfrm>
      </p:grpSpPr>
      <p:sp>
        <p:nvSpPr>
          <p:cNvPr id="373" name="Google Shape;373;p38"/>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Case Scenario</a:t>
            </a:r>
            <a:endParaRPr b="1">
              <a:solidFill>
                <a:srgbClr val="FFFFFF"/>
              </a:solidFill>
              <a:latin typeface="Lato"/>
              <a:ea typeface="Lato"/>
              <a:cs typeface="Lato"/>
              <a:sym typeface="Lato"/>
            </a:endParaRPr>
          </a:p>
          <a:p>
            <a:pPr marL="0" lvl="0" indent="0" algn="l" rtl="0">
              <a:spcBef>
                <a:spcPts val="0"/>
              </a:spcBef>
              <a:spcAft>
                <a:spcPts val="0"/>
              </a:spcAft>
              <a:buNone/>
            </a:pPr>
            <a:endParaRPr b="1">
              <a:solidFill>
                <a:srgbClr val="FFFFFF"/>
              </a:solidFill>
              <a:latin typeface="Lato"/>
              <a:ea typeface="Lato"/>
              <a:cs typeface="Lato"/>
              <a:sym typeface="Lato"/>
            </a:endParaRPr>
          </a:p>
        </p:txBody>
      </p:sp>
      <p:pic>
        <p:nvPicPr>
          <p:cNvPr id="374" name="Google Shape;374;p38"/>
          <p:cNvPicPr preferRelativeResize="0"/>
          <p:nvPr/>
        </p:nvPicPr>
        <p:blipFill>
          <a:blip r:embed="rId3">
            <a:alphaModFix/>
          </a:blip>
          <a:stretch>
            <a:fillRect/>
          </a:stretch>
        </p:blipFill>
        <p:spPr>
          <a:xfrm>
            <a:off x="7668543" y="0"/>
            <a:ext cx="1355831" cy="1413650"/>
          </a:xfrm>
          <a:prstGeom prst="rect">
            <a:avLst/>
          </a:prstGeom>
          <a:noFill/>
          <a:ln>
            <a:noFill/>
          </a:ln>
        </p:spPr>
      </p:pic>
      <p:sp>
        <p:nvSpPr>
          <p:cNvPr id="375" name="Google Shape;375;p38"/>
          <p:cNvSpPr txBox="1"/>
          <p:nvPr/>
        </p:nvSpPr>
        <p:spPr>
          <a:xfrm>
            <a:off x="614775" y="1087425"/>
            <a:ext cx="7214700" cy="14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34F5C"/>
                </a:solidFill>
                <a:latin typeface="Lato"/>
                <a:ea typeface="Lato"/>
                <a:cs typeface="Lato"/>
                <a:sym typeface="Lato"/>
              </a:rPr>
              <a:t>Eric has landed in Boston and is staying at Embassy Suites at the Hilton. </a:t>
            </a:r>
            <a:endParaRPr>
              <a:solidFill>
                <a:srgbClr val="134F5C"/>
              </a:solidFill>
              <a:latin typeface="Lato"/>
              <a:ea typeface="Lato"/>
              <a:cs typeface="Lato"/>
              <a:sym typeface="Lato"/>
            </a:endParaRPr>
          </a:p>
          <a:p>
            <a:pPr marL="0" lvl="0" indent="0" algn="l" rtl="0">
              <a:spcBef>
                <a:spcPts val="0"/>
              </a:spcBef>
              <a:spcAft>
                <a:spcPts val="0"/>
              </a:spcAft>
              <a:buNone/>
            </a:pPr>
            <a:r>
              <a:rPr lang="en">
                <a:solidFill>
                  <a:srgbClr val="134F5C"/>
                </a:solidFill>
                <a:latin typeface="Lato"/>
                <a:ea typeface="Lato"/>
                <a:cs typeface="Lato"/>
                <a:sym typeface="Lato"/>
              </a:rPr>
              <a:t>It’s evening and he wants to explore the Maverick Marketplace Cafe.</a:t>
            </a:r>
            <a:endParaRPr>
              <a:solidFill>
                <a:srgbClr val="134F5C"/>
              </a:solidFill>
              <a:latin typeface="Lato"/>
              <a:ea typeface="Lato"/>
              <a:cs typeface="Lato"/>
              <a:sym typeface="Lato"/>
            </a:endParaRPr>
          </a:p>
        </p:txBody>
      </p:sp>
      <p:pic>
        <p:nvPicPr>
          <p:cNvPr id="376" name="Google Shape;376;p38"/>
          <p:cNvPicPr preferRelativeResize="0"/>
          <p:nvPr/>
        </p:nvPicPr>
        <p:blipFill>
          <a:blip r:embed="rId4">
            <a:alphaModFix/>
          </a:blip>
          <a:stretch>
            <a:fillRect/>
          </a:stretch>
        </p:blipFill>
        <p:spPr>
          <a:xfrm>
            <a:off x="738056" y="1696351"/>
            <a:ext cx="7667895" cy="3299400"/>
          </a:xfrm>
          <a:prstGeom prst="rect">
            <a:avLst/>
          </a:prstGeom>
          <a:noFill/>
          <a:ln>
            <a:noFill/>
          </a:ln>
          <a:effectLst>
            <a:outerShdw blurRad="57150" dist="76200" dir="5400000" algn="bl" rotWithShape="0">
              <a:srgbClr val="000000">
                <a:alpha val="50000"/>
              </a:srgbClr>
            </a:outerShdw>
          </a:effectLst>
        </p:spPr>
      </p:pic>
      <p:sp>
        <p:nvSpPr>
          <p:cNvPr id="377" name="Google Shape;377;p38"/>
          <p:cNvSpPr/>
          <p:nvPr/>
        </p:nvSpPr>
        <p:spPr>
          <a:xfrm>
            <a:off x="6589775" y="2396675"/>
            <a:ext cx="1816200" cy="1304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880975" y="2772950"/>
            <a:ext cx="1631100" cy="1304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82"/>
        <p:cNvGrpSpPr/>
        <p:nvPr/>
      </p:nvGrpSpPr>
      <p:grpSpPr>
        <a:xfrm>
          <a:off x="0" y="0"/>
          <a:ext cx="0" cy="0"/>
          <a:chOff x="0" y="0"/>
          <a:chExt cx="0" cy="0"/>
        </a:xfrm>
      </p:grpSpPr>
      <p:sp>
        <p:nvSpPr>
          <p:cNvPr id="383" name="Google Shape;383;p39"/>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How Our Product Works</a:t>
            </a:r>
            <a:endParaRPr b="1">
              <a:solidFill>
                <a:srgbClr val="FFFFFF"/>
              </a:solidFill>
              <a:latin typeface="Lato"/>
              <a:ea typeface="Lato"/>
              <a:cs typeface="Lato"/>
              <a:sym typeface="Lato"/>
            </a:endParaRPr>
          </a:p>
          <a:p>
            <a:pPr marL="0" lvl="0" indent="0" algn="l" rtl="0">
              <a:spcBef>
                <a:spcPts val="0"/>
              </a:spcBef>
              <a:spcAft>
                <a:spcPts val="0"/>
              </a:spcAft>
              <a:buNone/>
            </a:pPr>
            <a:endParaRPr b="1">
              <a:solidFill>
                <a:srgbClr val="FFFFFF"/>
              </a:solidFill>
              <a:latin typeface="Lato"/>
              <a:ea typeface="Lato"/>
              <a:cs typeface="Lato"/>
              <a:sym typeface="Lato"/>
            </a:endParaRPr>
          </a:p>
        </p:txBody>
      </p:sp>
      <p:pic>
        <p:nvPicPr>
          <p:cNvPr id="384" name="Google Shape;384;p39"/>
          <p:cNvPicPr preferRelativeResize="0"/>
          <p:nvPr/>
        </p:nvPicPr>
        <p:blipFill>
          <a:blip r:embed="rId3">
            <a:alphaModFix/>
          </a:blip>
          <a:stretch>
            <a:fillRect/>
          </a:stretch>
        </p:blipFill>
        <p:spPr>
          <a:xfrm>
            <a:off x="7668543" y="0"/>
            <a:ext cx="1355831" cy="1413650"/>
          </a:xfrm>
          <a:prstGeom prst="rect">
            <a:avLst/>
          </a:prstGeom>
          <a:noFill/>
          <a:ln>
            <a:noFill/>
          </a:ln>
        </p:spPr>
      </p:pic>
      <p:pic>
        <p:nvPicPr>
          <p:cNvPr id="385" name="Google Shape;385;p39"/>
          <p:cNvPicPr preferRelativeResize="0"/>
          <p:nvPr/>
        </p:nvPicPr>
        <p:blipFill>
          <a:blip r:embed="rId4">
            <a:alphaModFix/>
          </a:blip>
          <a:stretch>
            <a:fillRect/>
          </a:stretch>
        </p:blipFill>
        <p:spPr>
          <a:xfrm>
            <a:off x="5601900" y="3084825"/>
            <a:ext cx="3502101" cy="733800"/>
          </a:xfrm>
          <a:prstGeom prst="rect">
            <a:avLst/>
          </a:prstGeom>
          <a:noFill/>
          <a:ln>
            <a:noFill/>
          </a:ln>
        </p:spPr>
      </p:pic>
      <p:pic>
        <p:nvPicPr>
          <p:cNvPr id="386" name="Google Shape;386;p39"/>
          <p:cNvPicPr preferRelativeResize="0"/>
          <p:nvPr/>
        </p:nvPicPr>
        <p:blipFill>
          <a:blip r:embed="rId5">
            <a:alphaModFix/>
          </a:blip>
          <a:stretch>
            <a:fillRect/>
          </a:stretch>
        </p:blipFill>
        <p:spPr>
          <a:xfrm>
            <a:off x="5601900" y="1476375"/>
            <a:ext cx="3502100" cy="1413650"/>
          </a:xfrm>
          <a:prstGeom prst="rect">
            <a:avLst/>
          </a:prstGeom>
          <a:noFill/>
          <a:ln>
            <a:noFill/>
          </a:ln>
        </p:spPr>
      </p:pic>
      <p:sp>
        <p:nvSpPr>
          <p:cNvPr id="387" name="Google Shape;387;p39"/>
          <p:cNvSpPr txBox="1"/>
          <p:nvPr/>
        </p:nvSpPr>
        <p:spPr>
          <a:xfrm>
            <a:off x="272550" y="4722950"/>
            <a:ext cx="52311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Demo:</a:t>
            </a:r>
            <a:r>
              <a:rPr lang="en" b="1">
                <a:solidFill>
                  <a:srgbClr val="0C343D"/>
                </a:solidFill>
              </a:rPr>
              <a:t> </a:t>
            </a:r>
            <a:r>
              <a:rPr lang="en" sz="1100" u="sng">
                <a:solidFill>
                  <a:schemeClr val="hlink"/>
                </a:solidFill>
                <a:hlinkClick r:id="rId6"/>
              </a:rPr>
              <a:t>https://gist.github.com/jsiwu94/a84ba9728a3accb2c6ad3a1f0fb95e0a</a:t>
            </a:r>
            <a:endParaRPr/>
          </a:p>
        </p:txBody>
      </p:sp>
      <p:cxnSp>
        <p:nvCxnSpPr>
          <p:cNvPr id="388" name="Google Shape;388;p39"/>
          <p:cNvCxnSpPr/>
          <p:nvPr/>
        </p:nvCxnSpPr>
        <p:spPr>
          <a:xfrm rot="10800000" flipH="1">
            <a:off x="4559625" y="3049450"/>
            <a:ext cx="55800" cy="87600"/>
          </a:xfrm>
          <a:prstGeom prst="straightConnector1">
            <a:avLst/>
          </a:prstGeom>
          <a:noFill/>
          <a:ln w="19050" cap="flat" cmpd="sng">
            <a:solidFill>
              <a:srgbClr val="00FF00"/>
            </a:solidFill>
            <a:prstDash val="solid"/>
            <a:round/>
            <a:headEnd type="none" w="med" len="med"/>
            <a:tailEnd type="oval" w="med" len="med"/>
          </a:ln>
        </p:spPr>
      </p:cxnSp>
      <p:pic>
        <p:nvPicPr>
          <p:cNvPr id="389" name="Google Shape;389;p39"/>
          <p:cNvPicPr preferRelativeResize="0"/>
          <p:nvPr/>
        </p:nvPicPr>
        <p:blipFill>
          <a:blip r:embed="rId7">
            <a:alphaModFix/>
          </a:blip>
          <a:stretch>
            <a:fillRect/>
          </a:stretch>
        </p:blipFill>
        <p:spPr>
          <a:xfrm>
            <a:off x="350275" y="1258025"/>
            <a:ext cx="5153375" cy="3224625"/>
          </a:xfrm>
          <a:prstGeom prst="rect">
            <a:avLst/>
          </a:prstGeom>
          <a:noFill/>
          <a:ln>
            <a:noFill/>
          </a:ln>
          <a:effectLst>
            <a:outerShdw blurRad="50800" dist="101600" dir="5400000" algn="ctr" rotWithShape="0">
              <a:srgbClr val="000000">
                <a:alpha val="43137"/>
              </a:srgbClr>
            </a:outerShdw>
          </a:effectLst>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Conclusion &amp; Takeaways </a:t>
            </a:r>
            <a:endParaRPr b="1">
              <a:solidFill>
                <a:srgbClr val="FFFFFF"/>
              </a:solidFill>
              <a:latin typeface="Lato"/>
              <a:ea typeface="Lato"/>
              <a:cs typeface="Lato"/>
              <a:sym typeface="Lato"/>
            </a:endParaRPr>
          </a:p>
        </p:txBody>
      </p:sp>
      <p:sp>
        <p:nvSpPr>
          <p:cNvPr id="395" name="Google Shape;395;p40"/>
          <p:cNvSpPr txBox="1">
            <a:spLocks noGrp="1"/>
          </p:cNvSpPr>
          <p:nvPr>
            <p:ph type="body" idx="1"/>
          </p:nvPr>
        </p:nvSpPr>
        <p:spPr>
          <a:xfrm>
            <a:off x="311700" y="1152475"/>
            <a:ext cx="8520600" cy="3619200"/>
          </a:xfrm>
          <a:prstGeom prst="rect">
            <a:avLst/>
          </a:prstGeom>
          <a:ln w="9525" cap="flat" cmpd="sng">
            <a:solidFill>
              <a:srgbClr val="45818E"/>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134F5C"/>
                </a:solidFill>
                <a:latin typeface="Lato"/>
                <a:ea typeface="Lato"/>
                <a:cs typeface="Lato"/>
                <a:sym typeface="Lato"/>
              </a:rPr>
              <a:t>Police Officers: </a:t>
            </a:r>
            <a:endParaRPr b="1">
              <a:solidFill>
                <a:srgbClr val="134F5C"/>
              </a:solidFill>
              <a:latin typeface="Lato"/>
              <a:ea typeface="Lato"/>
              <a:cs typeface="Lato"/>
              <a:sym typeface="Lato"/>
            </a:endParaRPr>
          </a:p>
          <a:p>
            <a:pPr marL="0" lvl="0" indent="0" algn="l" rtl="0">
              <a:lnSpc>
                <a:spcPct val="150000"/>
              </a:lnSpc>
              <a:spcBef>
                <a:spcPts val="0"/>
              </a:spcBef>
              <a:spcAft>
                <a:spcPts val="0"/>
              </a:spcAft>
              <a:buNone/>
            </a:pPr>
            <a:r>
              <a:rPr lang="en" sz="1400" i="1">
                <a:solidFill>
                  <a:srgbClr val="134F5C"/>
                </a:solidFill>
                <a:latin typeface="Lato"/>
                <a:ea typeface="Lato"/>
                <a:cs typeface="Lato"/>
                <a:sym typeface="Lato"/>
              </a:rPr>
              <a:t>Predict a certain crime type</a:t>
            </a:r>
            <a:r>
              <a:rPr lang="en" sz="1400">
                <a:solidFill>
                  <a:srgbClr val="134F5C"/>
                </a:solidFill>
                <a:latin typeface="Lato"/>
                <a:ea typeface="Lato"/>
                <a:cs typeface="Lato"/>
                <a:sym typeface="Lato"/>
              </a:rPr>
              <a:t> that will happen based on a given time, day of the week, and location. </a:t>
            </a:r>
            <a:endParaRPr sz="1400">
              <a:solidFill>
                <a:srgbClr val="134F5C"/>
              </a:solidFill>
              <a:latin typeface="Lato"/>
              <a:ea typeface="Lato"/>
              <a:cs typeface="Lato"/>
              <a:sym typeface="Lato"/>
            </a:endParaRPr>
          </a:p>
          <a:p>
            <a:pPr marL="0" lvl="0" indent="0" algn="l" rtl="0">
              <a:lnSpc>
                <a:spcPct val="150000"/>
              </a:lnSpc>
              <a:spcBef>
                <a:spcPts val="0"/>
              </a:spcBef>
              <a:spcAft>
                <a:spcPts val="0"/>
              </a:spcAft>
              <a:buNone/>
            </a:pPr>
            <a:r>
              <a:rPr lang="en" sz="1400">
                <a:solidFill>
                  <a:srgbClr val="134F5C"/>
                </a:solidFill>
                <a:latin typeface="Lato"/>
                <a:ea typeface="Lato"/>
                <a:cs typeface="Lato"/>
                <a:sym typeface="Lato"/>
              </a:rPr>
              <a:t>The output will be the </a:t>
            </a:r>
            <a:r>
              <a:rPr lang="en" sz="1400" i="1">
                <a:solidFill>
                  <a:srgbClr val="134F5C"/>
                </a:solidFill>
                <a:latin typeface="Lato"/>
                <a:ea typeface="Lato"/>
                <a:cs typeface="Lato"/>
                <a:sym typeface="Lato"/>
              </a:rPr>
              <a:t>offense code group</a:t>
            </a:r>
            <a:r>
              <a:rPr lang="en" sz="1400">
                <a:solidFill>
                  <a:srgbClr val="134F5C"/>
                </a:solidFill>
                <a:latin typeface="Lato"/>
                <a:ea typeface="Lato"/>
                <a:cs typeface="Lato"/>
                <a:sym typeface="Lato"/>
              </a:rPr>
              <a:t> and the </a:t>
            </a:r>
            <a:r>
              <a:rPr lang="en" sz="1400" i="1">
                <a:solidFill>
                  <a:srgbClr val="134F5C"/>
                </a:solidFill>
                <a:latin typeface="Lato"/>
                <a:ea typeface="Lato"/>
                <a:cs typeface="Lato"/>
                <a:sym typeface="Lato"/>
              </a:rPr>
              <a:t>probability of it happening</a:t>
            </a:r>
            <a:r>
              <a:rPr lang="en" sz="1400">
                <a:solidFill>
                  <a:srgbClr val="134F5C"/>
                </a:solidFill>
                <a:latin typeface="Lato"/>
                <a:ea typeface="Lato"/>
                <a:cs typeface="Lato"/>
                <a:sym typeface="Lato"/>
              </a:rPr>
              <a:t>. </a:t>
            </a:r>
            <a:endParaRPr sz="1400">
              <a:solidFill>
                <a:srgbClr val="134F5C"/>
              </a:solidFill>
              <a:latin typeface="Lato"/>
              <a:ea typeface="Lato"/>
              <a:cs typeface="Lato"/>
              <a:sym typeface="Lato"/>
            </a:endParaRPr>
          </a:p>
          <a:p>
            <a:pPr marL="0" lvl="0" indent="0" algn="l" rtl="0">
              <a:lnSpc>
                <a:spcPct val="150000"/>
              </a:lnSpc>
              <a:spcBef>
                <a:spcPts val="0"/>
              </a:spcBef>
              <a:spcAft>
                <a:spcPts val="0"/>
              </a:spcAft>
              <a:buNone/>
            </a:pPr>
            <a:r>
              <a:rPr lang="en" sz="1400">
                <a:solidFill>
                  <a:srgbClr val="134F5C"/>
                </a:solidFill>
                <a:latin typeface="Lato"/>
                <a:ea typeface="Lato"/>
                <a:cs typeface="Lato"/>
                <a:sym typeface="Lato"/>
              </a:rPr>
              <a:t>Police authority can utilize this information to strategically lay out their preventative plans to avoid the crime from happening.</a:t>
            </a:r>
            <a:endParaRPr sz="1400">
              <a:solidFill>
                <a:srgbClr val="134F5C"/>
              </a:solidFill>
              <a:latin typeface="Lato"/>
              <a:ea typeface="Lato"/>
              <a:cs typeface="Lato"/>
              <a:sym typeface="Lato"/>
            </a:endParaRPr>
          </a:p>
          <a:p>
            <a:pPr marL="0" lvl="0" indent="0" algn="l" rtl="0">
              <a:lnSpc>
                <a:spcPct val="150000"/>
              </a:lnSpc>
              <a:spcBef>
                <a:spcPts val="0"/>
              </a:spcBef>
              <a:spcAft>
                <a:spcPts val="0"/>
              </a:spcAft>
              <a:buNone/>
            </a:pPr>
            <a:r>
              <a:rPr lang="en" b="1">
                <a:solidFill>
                  <a:srgbClr val="134F5C"/>
                </a:solidFill>
                <a:latin typeface="Lato"/>
                <a:ea typeface="Lato"/>
                <a:cs typeface="Lato"/>
                <a:sym typeface="Lato"/>
              </a:rPr>
              <a:t>Boston Pedestrian:</a:t>
            </a:r>
            <a:endParaRPr b="1">
              <a:solidFill>
                <a:srgbClr val="134F5C"/>
              </a:solidFill>
              <a:latin typeface="Lato"/>
              <a:ea typeface="Lato"/>
              <a:cs typeface="Lato"/>
              <a:sym typeface="Lato"/>
            </a:endParaRPr>
          </a:p>
          <a:p>
            <a:pPr marL="0" lvl="0" indent="0" algn="l" rtl="0">
              <a:lnSpc>
                <a:spcPct val="150000"/>
              </a:lnSpc>
              <a:spcBef>
                <a:spcPts val="0"/>
              </a:spcBef>
              <a:spcAft>
                <a:spcPts val="0"/>
              </a:spcAft>
              <a:buNone/>
            </a:pPr>
            <a:r>
              <a:rPr lang="en" sz="1400">
                <a:solidFill>
                  <a:srgbClr val="134F5C"/>
                </a:solidFill>
                <a:latin typeface="Lato"/>
                <a:ea typeface="Lato"/>
                <a:cs typeface="Lato"/>
                <a:sym typeface="Lato"/>
              </a:rPr>
              <a:t>Provide the safest and closest distance route for walkers in Boston though analyzing the historical crime data in Boston.</a:t>
            </a:r>
            <a:endParaRPr sz="1400">
              <a:solidFill>
                <a:srgbClr val="134F5C"/>
              </a:solidFill>
              <a:latin typeface="Lato"/>
              <a:ea typeface="Lato"/>
              <a:cs typeface="Lato"/>
              <a:sym typeface="Lato"/>
            </a:endParaRPr>
          </a:p>
          <a:p>
            <a:pPr marL="0" lvl="0" indent="0" algn="l" rtl="0">
              <a:lnSpc>
                <a:spcPct val="150000"/>
              </a:lnSpc>
              <a:spcBef>
                <a:spcPts val="0"/>
              </a:spcBef>
              <a:spcAft>
                <a:spcPts val="0"/>
              </a:spcAft>
              <a:buNone/>
            </a:pPr>
            <a:r>
              <a:rPr lang="en" sz="1400">
                <a:solidFill>
                  <a:srgbClr val="134F5C"/>
                </a:solidFill>
                <a:latin typeface="Lato"/>
                <a:ea typeface="Lato"/>
                <a:cs typeface="Lato"/>
                <a:sym typeface="Lato"/>
              </a:rPr>
              <a:t>The output of our analysis be a path direction GPS that provides the safest and shortest route or any given starting and ending point provided by the user.</a:t>
            </a:r>
            <a:endParaRPr sz="1400">
              <a:solidFill>
                <a:srgbClr val="134F5C"/>
              </a:solidFill>
              <a:latin typeface="Lato"/>
              <a:ea typeface="Lato"/>
              <a:cs typeface="Lato"/>
              <a:sym typeface="Lato"/>
            </a:endParaRPr>
          </a:p>
          <a:p>
            <a:pPr marL="0" lvl="0" indent="0" algn="l" rtl="0">
              <a:lnSpc>
                <a:spcPct val="15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1600"/>
              </a:spcAft>
              <a:buNone/>
            </a:pPr>
            <a:endParaRPr b="1">
              <a:latin typeface="Lato"/>
              <a:ea typeface="Lato"/>
              <a:cs typeface="Lato"/>
              <a:sym typeface="Lato"/>
            </a:endParaRPr>
          </a:p>
        </p:txBody>
      </p:sp>
      <p:pic>
        <p:nvPicPr>
          <p:cNvPr id="396" name="Google Shape;396;p40"/>
          <p:cNvPicPr preferRelativeResize="0"/>
          <p:nvPr/>
        </p:nvPicPr>
        <p:blipFill>
          <a:blip r:embed="rId3">
            <a:alphaModFix/>
          </a:blip>
          <a:stretch>
            <a:fillRect/>
          </a:stretch>
        </p:blipFill>
        <p:spPr>
          <a:xfrm>
            <a:off x="7668543" y="0"/>
            <a:ext cx="1355831" cy="1413650"/>
          </a:xfrm>
          <a:prstGeom prst="rect">
            <a:avLst/>
          </a:prstGeom>
          <a:noFill/>
          <a:ln>
            <a:noFill/>
          </a:ln>
        </p:spPr>
      </p:pic>
      <p:sp>
        <p:nvSpPr>
          <p:cNvPr id="397" name="Google Shape;397;p40"/>
          <p:cNvSpPr txBox="1"/>
          <p:nvPr/>
        </p:nvSpPr>
        <p:spPr>
          <a:xfrm>
            <a:off x="265750" y="4771725"/>
            <a:ext cx="7402800" cy="28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rgbClr val="073763"/>
                </a:solidFill>
                <a:latin typeface="Lato"/>
                <a:ea typeface="Lato"/>
                <a:cs typeface="Lato"/>
                <a:sym typeface="Lato"/>
              </a:rPr>
              <a:t>To learn more about our project:  </a:t>
            </a:r>
            <a:r>
              <a:rPr lang="en" sz="1200" u="sng">
                <a:solidFill>
                  <a:schemeClr val="hlink"/>
                </a:solidFill>
                <a:hlinkClick r:id="rId4"/>
              </a:rPr>
              <a:t>https://github.com/jsiwu94/BostonCrimeProject</a:t>
            </a:r>
            <a:endParaRPr sz="1200">
              <a:solidFill>
                <a:srgbClr val="073763"/>
              </a:solidFill>
              <a:latin typeface="Lato"/>
              <a:ea typeface="Lato"/>
              <a:cs typeface="Lato"/>
              <a:sym typeface="Lato"/>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Project Overview</a:t>
            </a:r>
            <a:endParaRPr b="1">
              <a:solidFill>
                <a:srgbClr val="FFFFFF"/>
              </a:solidFill>
              <a:latin typeface="Lato"/>
              <a:ea typeface="Lato"/>
              <a:cs typeface="Lato"/>
              <a:sym typeface="Lato"/>
            </a:endParaRPr>
          </a:p>
        </p:txBody>
      </p:sp>
      <p:pic>
        <p:nvPicPr>
          <p:cNvPr id="76" name="Google Shape;76;p16"/>
          <p:cNvPicPr preferRelativeResize="0"/>
          <p:nvPr/>
        </p:nvPicPr>
        <p:blipFill>
          <a:blip r:embed="rId3">
            <a:alphaModFix/>
          </a:blip>
          <a:stretch>
            <a:fillRect/>
          </a:stretch>
        </p:blipFill>
        <p:spPr>
          <a:xfrm>
            <a:off x="7750775" y="6350"/>
            <a:ext cx="1349725" cy="1407300"/>
          </a:xfrm>
          <a:prstGeom prst="rect">
            <a:avLst/>
          </a:prstGeom>
          <a:noFill/>
          <a:ln>
            <a:noFill/>
          </a:ln>
        </p:spPr>
      </p:pic>
      <p:grpSp>
        <p:nvGrpSpPr>
          <p:cNvPr id="77" name="Google Shape;77;p16"/>
          <p:cNvGrpSpPr/>
          <p:nvPr/>
        </p:nvGrpSpPr>
        <p:grpSpPr>
          <a:xfrm>
            <a:off x="2796474" y="1574025"/>
            <a:ext cx="1834900" cy="2467900"/>
            <a:chOff x="1083025" y="1574025"/>
            <a:chExt cx="1834900" cy="2467900"/>
          </a:xfrm>
        </p:grpSpPr>
        <p:sp>
          <p:nvSpPr>
            <p:cNvPr id="78" name="Google Shape;78;p16"/>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b="1">
                  <a:solidFill>
                    <a:srgbClr val="134F5C"/>
                  </a:solidFill>
                  <a:latin typeface="Roboto"/>
                  <a:ea typeface="Roboto"/>
                  <a:cs typeface="Roboto"/>
                  <a:sym typeface="Roboto"/>
                </a:rPr>
                <a:t>Step 2</a:t>
              </a:r>
              <a:endParaRPr sz="800" b="1">
                <a:solidFill>
                  <a:srgbClr val="134F5C"/>
                </a:solidFill>
                <a:latin typeface="Roboto"/>
                <a:ea typeface="Roboto"/>
                <a:cs typeface="Roboto"/>
                <a:sym typeface="Roboto"/>
              </a:endParaRPr>
            </a:p>
          </p:txBody>
        </p:sp>
        <p:sp>
          <p:nvSpPr>
            <p:cNvPr id="79" name="Google Shape;79;p16"/>
            <p:cNvSpPr txBox="1"/>
            <p:nvPr/>
          </p:nvSpPr>
          <p:spPr>
            <a:xfrm>
              <a:off x="1235826" y="2695025"/>
              <a:ext cx="1505100" cy="572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134F5C"/>
                  </a:solidFill>
                  <a:latin typeface="Roboto"/>
                  <a:ea typeface="Roboto"/>
                  <a:cs typeface="Roboto"/>
                  <a:sym typeface="Roboto"/>
                </a:rPr>
                <a:t>EDA &amp; Insight Generation</a:t>
              </a:r>
              <a:endParaRPr sz="1000" b="1">
                <a:solidFill>
                  <a:srgbClr val="134F5C"/>
                </a:solidFill>
                <a:latin typeface="Roboto"/>
                <a:ea typeface="Roboto"/>
                <a:cs typeface="Roboto"/>
                <a:sym typeface="Roboto"/>
              </a:endParaRPr>
            </a:p>
          </p:txBody>
        </p:sp>
        <p:sp>
          <p:nvSpPr>
            <p:cNvPr id="80" name="Google Shape;80;p16"/>
            <p:cNvSpPr txBox="1"/>
            <p:nvPr/>
          </p:nvSpPr>
          <p:spPr>
            <a:xfrm>
              <a:off x="1215701" y="3151825"/>
              <a:ext cx="1545600" cy="8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134F5C"/>
                  </a:solidFill>
                  <a:latin typeface="Roboto"/>
                  <a:ea typeface="Roboto"/>
                  <a:cs typeface="Roboto"/>
                  <a:sym typeface="Roboto"/>
                </a:rPr>
                <a:t>Exploratory Data Analysis to generate pattern or trends that we will use for our model and our short path algorithm.</a:t>
              </a:r>
              <a:endParaRPr sz="800">
                <a:solidFill>
                  <a:srgbClr val="134F5C"/>
                </a:solidFill>
                <a:latin typeface="Roboto"/>
                <a:ea typeface="Roboto"/>
                <a:cs typeface="Roboto"/>
                <a:sym typeface="Roboto"/>
              </a:endParaRPr>
            </a:p>
          </p:txBody>
        </p:sp>
        <p:cxnSp>
          <p:nvCxnSpPr>
            <p:cNvPr id="81" name="Google Shape;81;p16"/>
            <p:cNvCxnSpPr/>
            <p:nvPr/>
          </p:nvCxnSpPr>
          <p:spPr>
            <a:xfrm>
              <a:off x="2180202" y="1695421"/>
              <a:ext cx="718500" cy="741900"/>
            </a:xfrm>
            <a:prstGeom prst="straightConnector1">
              <a:avLst/>
            </a:prstGeom>
            <a:noFill/>
            <a:ln w="9525" cap="flat" cmpd="sng">
              <a:solidFill>
                <a:srgbClr val="134F5C"/>
              </a:solidFill>
              <a:prstDash val="solid"/>
              <a:round/>
              <a:headEnd type="none" w="sm" len="sm"/>
              <a:tailEnd type="none" w="sm" len="sm"/>
            </a:ln>
          </p:spPr>
        </p:cxnSp>
        <p:sp>
          <p:nvSpPr>
            <p:cNvPr id="82" name="Google Shape;82;p16"/>
            <p:cNvSpPr/>
            <p:nvPr/>
          </p:nvSpPr>
          <p:spPr>
            <a:xfrm flipH="1">
              <a:off x="1083025" y="2306625"/>
              <a:ext cx="1834800" cy="143400"/>
            </a:xfrm>
            <a:prstGeom prst="parallelogram">
              <a:avLst>
                <a:gd name="adj" fmla="val 96952"/>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 name="Google Shape;83;p16"/>
            <p:cNvSpPr/>
            <p:nvPr/>
          </p:nvSpPr>
          <p:spPr>
            <a:xfrm>
              <a:off x="1083125" y="2460449"/>
              <a:ext cx="1834800" cy="143400"/>
            </a:xfrm>
            <a:prstGeom prst="parallelogram">
              <a:avLst>
                <a:gd name="adj" fmla="val 96952"/>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6"/>
          <p:cNvGrpSpPr/>
          <p:nvPr/>
        </p:nvGrpSpPr>
        <p:grpSpPr>
          <a:xfrm>
            <a:off x="4508319" y="1573314"/>
            <a:ext cx="1834900" cy="2836011"/>
            <a:chOff x="1083025" y="1574025"/>
            <a:chExt cx="1834900" cy="2836011"/>
          </a:xfrm>
        </p:grpSpPr>
        <p:sp>
          <p:nvSpPr>
            <p:cNvPr id="85" name="Google Shape;85;p16"/>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b="1">
                  <a:solidFill>
                    <a:srgbClr val="134F5C"/>
                  </a:solidFill>
                  <a:latin typeface="Roboto"/>
                  <a:ea typeface="Roboto"/>
                  <a:cs typeface="Roboto"/>
                  <a:sym typeface="Roboto"/>
                </a:rPr>
                <a:t>Step 3</a:t>
              </a:r>
              <a:endParaRPr sz="800" b="1">
                <a:solidFill>
                  <a:srgbClr val="134F5C"/>
                </a:solidFill>
                <a:latin typeface="Roboto"/>
                <a:ea typeface="Roboto"/>
                <a:cs typeface="Roboto"/>
                <a:sym typeface="Roboto"/>
              </a:endParaRPr>
            </a:p>
          </p:txBody>
        </p:sp>
        <p:sp>
          <p:nvSpPr>
            <p:cNvPr id="86" name="Google Shape;86;p16"/>
            <p:cNvSpPr txBox="1"/>
            <p:nvPr/>
          </p:nvSpPr>
          <p:spPr>
            <a:xfrm>
              <a:off x="1235831" y="2695039"/>
              <a:ext cx="1505100" cy="572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134F5C"/>
                  </a:solidFill>
                  <a:latin typeface="Roboto"/>
                  <a:ea typeface="Roboto"/>
                  <a:cs typeface="Roboto"/>
                  <a:sym typeface="Roboto"/>
                </a:rPr>
                <a:t>Model and Algorithm Building</a:t>
              </a:r>
              <a:endParaRPr sz="1000" b="1">
                <a:solidFill>
                  <a:srgbClr val="134F5C"/>
                </a:solidFill>
                <a:latin typeface="Roboto"/>
                <a:ea typeface="Roboto"/>
                <a:cs typeface="Roboto"/>
                <a:sym typeface="Roboto"/>
              </a:endParaRPr>
            </a:p>
          </p:txBody>
        </p:sp>
        <p:sp>
          <p:nvSpPr>
            <p:cNvPr id="87" name="Google Shape;87;p16"/>
            <p:cNvSpPr txBox="1"/>
            <p:nvPr/>
          </p:nvSpPr>
          <p:spPr>
            <a:xfrm>
              <a:off x="1215706" y="3151836"/>
              <a:ext cx="1702200" cy="125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134F5C"/>
                  </a:solidFill>
                  <a:latin typeface="Roboto"/>
                  <a:ea typeface="Roboto"/>
                  <a:cs typeface="Roboto"/>
                  <a:sym typeface="Roboto"/>
                </a:rPr>
                <a:t>Conducted feature engineering based on the EDA result. Built multiple  Artificial Neural Network models with Keras and Tensorflow. Leveraged Dijkstra Algorithm for the Walking Path Generation.</a:t>
              </a:r>
              <a:endParaRPr sz="800">
                <a:solidFill>
                  <a:srgbClr val="134F5C"/>
                </a:solidFill>
                <a:latin typeface="Roboto"/>
                <a:ea typeface="Roboto"/>
                <a:cs typeface="Roboto"/>
                <a:sym typeface="Roboto"/>
              </a:endParaRPr>
            </a:p>
          </p:txBody>
        </p:sp>
        <p:cxnSp>
          <p:nvCxnSpPr>
            <p:cNvPr id="88" name="Google Shape;88;p16"/>
            <p:cNvCxnSpPr/>
            <p:nvPr/>
          </p:nvCxnSpPr>
          <p:spPr>
            <a:xfrm>
              <a:off x="2180202" y="1695421"/>
              <a:ext cx="718500" cy="741900"/>
            </a:xfrm>
            <a:prstGeom prst="straightConnector1">
              <a:avLst/>
            </a:prstGeom>
            <a:noFill/>
            <a:ln w="9525" cap="flat" cmpd="sng">
              <a:solidFill>
                <a:srgbClr val="134F5C"/>
              </a:solidFill>
              <a:prstDash val="solid"/>
              <a:round/>
              <a:headEnd type="none" w="sm" len="sm"/>
              <a:tailEnd type="none" w="sm" len="sm"/>
            </a:ln>
          </p:spPr>
        </p:cxnSp>
        <p:sp>
          <p:nvSpPr>
            <p:cNvPr id="89" name="Google Shape;89;p16"/>
            <p:cNvSpPr/>
            <p:nvPr/>
          </p:nvSpPr>
          <p:spPr>
            <a:xfrm flipH="1">
              <a:off x="1083025" y="2306625"/>
              <a:ext cx="1834800" cy="143400"/>
            </a:xfrm>
            <a:prstGeom prst="parallelogram">
              <a:avLst>
                <a:gd name="adj" fmla="val 96952"/>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 name="Google Shape;90;p16"/>
            <p:cNvSpPr/>
            <p:nvPr/>
          </p:nvSpPr>
          <p:spPr>
            <a:xfrm>
              <a:off x="1083125" y="2460449"/>
              <a:ext cx="1834800" cy="143400"/>
            </a:xfrm>
            <a:prstGeom prst="parallelogram">
              <a:avLst>
                <a:gd name="adj" fmla="val 96952"/>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16"/>
          <p:cNvGrpSpPr/>
          <p:nvPr/>
        </p:nvGrpSpPr>
        <p:grpSpPr>
          <a:xfrm>
            <a:off x="6221583" y="1573303"/>
            <a:ext cx="1834900" cy="2315200"/>
            <a:chOff x="1083025" y="1574025"/>
            <a:chExt cx="1834900" cy="2315200"/>
          </a:xfrm>
        </p:grpSpPr>
        <p:sp>
          <p:nvSpPr>
            <p:cNvPr id="92" name="Google Shape;92;p16"/>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b="1">
                  <a:solidFill>
                    <a:srgbClr val="134F5C"/>
                  </a:solidFill>
                  <a:latin typeface="Roboto"/>
                  <a:ea typeface="Roboto"/>
                  <a:cs typeface="Roboto"/>
                  <a:sym typeface="Roboto"/>
                </a:rPr>
                <a:t>Step 4</a:t>
              </a:r>
              <a:endParaRPr sz="800" b="1">
                <a:solidFill>
                  <a:srgbClr val="134F5C"/>
                </a:solidFill>
                <a:latin typeface="Roboto"/>
                <a:ea typeface="Roboto"/>
                <a:cs typeface="Roboto"/>
                <a:sym typeface="Roboto"/>
              </a:endParaRPr>
            </a:p>
          </p:txBody>
        </p:sp>
        <p:sp>
          <p:nvSpPr>
            <p:cNvPr id="93" name="Google Shape;93;p16"/>
            <p:cNvSpPr txBox="1"/>
            <p:nvPr/>
          </p:nvSpPr>
          <p:spPr>
            <a:xfrm>
              <a:off x="1235950" y="2654638"/>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134F5C"/>
                  </a:solidFill>
                  <a:latin typeface="Roboto"/>
                  <a:ea typeface="Roboto"/>
                  <a:cs typeface="Roboto"/>
                  <a:sym typeface="Roboto"/>
                </a:rPr>
                <a:t>Result Generation</a:t>
              </a:r>
              <a:endParaRPr sz="1000" b="1">
                <a:solidFill>
                  <a:srgbClr val="134F5C"/>
                </a:solidFill>
                <a:latin typeface="Roboto"/>
                <a:ea typeface="Roboto"/>
                <a:cs typeface="Roboto"/>
                <a:sym typeface="Roboto"/>
              </a:endParaRPr>
            </a:p>
          </p:txBody>
        </p:sp>
        <p:sp>
          <p:nvSpPr>
            <p:cNvPr id="94" name="Google Shape;94;p16"/>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134F5C"/>
                  </a:solidFill>
                  <a:latin typeface="Roboto"/>
                  <a:ea typeface="Roboto"/>
                  <a:cs typeface="Roboto"/>
                  <a:sym typeface="Roboto"/>
                </a:rPr>
                <a:t>Model Validation and performance assessment. Crime-safe short path output.</a:t>
              </a:r>
              <a:endParaRPr sz="800">
                <a:solidFill>
                  <a:srgbClr val="134F5C"/>
                </a:solidFill>
                <a:latin typeface="Roboto"/>
                <a:ea typeface="Roboto"/>
                <a:cs typeface="Roboto"/>
                <a:sym typeface="Roboto"/>
              </a:endParaRPr>
            </a:p>
          </p:txBody>
        </p:sp>
        <p:cxnSp>
          <p:nvCxnSpPr>
            <p:cNvPr id="95" name="Google Shape;95;p16"/>
            <p:cNvCxnSpPr/>
            <p:nvPr/>
          </p:nvCxnSpPr>
          <p:spPr>
            <a:xfrm>
              <a:off x="2180202" y="1695421"/>
              <a:ext cx="718500" cy="741900"/>
            </a:xfrm>
            <a:prstGeom prst="straightConnector1">
              <a:avLst/>
            </a:prstGeom>
            <a:noFill/>
            <a:ln w="9525" cap="flat" cmpd="sng">
              <a:solidFill>
                <a:srgbClr val="134F5C"/>
              </a:solidFill>
              <a:prstDash val="solid"/>
              <a:round/>
              <a:headEnd type="none" w="sm" len="sm"/>
              <a:tailEnd type="none" w="sm" len="sm"/>
            </a:ln>
          </p:spPr>
        </p:cxnSp>
        <p:sp>
          <p:nvSpPr>
            <p:cNvPr id="96" name="Google Shape;96;p16"/>
            <p:cNvSpPr/>
            <p:nvPr/>
          </p:nvSpPr>
          <p:spPr>
            <a:xfrm flipH="1">
              <a:off x="1083025" y="2306625"/>
              <a:ext cx="1834800" cy="143400"/>
            </a:xfrm>
            <a:prstGeom prst="parallelogram">
              <a:avLst>
                <a:gd name="adj" fmla="val 96952"/>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7" name="Google Shape;97;p16"/>
            <p:cNvSpPr/>
            <p:nvPr/>
          </p:nvSpPr>
          <p:spPr>
            <a:xfrm>
              <a:off x="1083125" y="2460449"/>
              <a:ext cx="1834800" cy="143400"/>
            </a:xfrm>
            <a:prstGeom prst="parallelogram">
              <a:avLst>
                <a:gd name="adj" fmla="val 96952"/>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6"/>
          <p:cNvGrpSpPr/>
          <p:nvPr/>
        </p:nvGrpSpPr>
        <p:grpSpPr>
          <a:xfrm>
            <a:off x="1087525" y="1574025"/>
            <a:ext cx="1834900" cy="2709400"/>
            <a:chOff x="1083025" y="1574025"/>
            <a:chExt cx="1834900" cy="2709400"/>
          </a:xfrm>
        </p:grpSpPr>
        <p:sp>
          <p:nvSpPr>
            <p:cNvPr id="99" name="Google Shape;99;p16"/>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b="1">
                  <a:solidFill>
                    <a:srgbClr val="134F5C"/>
                  </a:solidFill>
                  <a:latin typeface="Roboto"/>
                  <a:ea typeface="Roboto"/>
                  <a:cs typeface="Roboto"/>
                  <a:sym typeface="Roboto"/>
                </a:rPr>
                <a:t>Step 1</a:t>
              </a:r>
              <a:endParaRPr sz="800" b="1">
                <a:solidFill>
                  <a:srgbClr val="134F5C"/>
                </a:solidFill>
                <a:latin typeface="Roboto"/>
                <a:ea typeface="Roboto"/>
                <a:cs typeface="Roboto"/>
                <a:sym typeface="Roboto"/>
              </a:endParaRPr>
            </a:p>
          </p:txBody>
        </p:sp>
        <p:sp>
          <p:nvSpPr>
            <p:cNvPr id="100" name="Google Shape;100;p16"/>
            <p:cNvSpPr txBox="1"/>
            <p:nvPr/>
          </p:nvSpPr>
          <p:spPr>
            <a:xfrm>
              <a:off x="1235950" y="2822588"/>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134F5C"/>
                  </a:solidFill>
                  <a:latin typeface="Roboto"/>
                  <a:ea typeface="Roboto"/>
                  <a:cs typeface="Roboto"/>
                  <a:sym typeface="Roboto"/>
                </a:rPr>
                <a:t>Data Collection and Cleaning</a:t>
              </a:r>
              <a:endParaRPr sz="1000" b="1">
                <a:solidFill>
                  <a:srgbClr val="134F5C"/>
                </a:solidFill>
                <a:latin typeface="Roboto"/>
                <a:ea typeface="Roboto"/>
                <a:cs typeface="Roboto"/>
                <a:sym typeface="Roboto"/>
              </a:endParaRPr>
            </a:p>
          </p:txBody>
        </p:sp>
        <p:sp>
          <p:nvSpPr>
            <p:cNvPr id="101" name="Google Shape;101;p16"/>
            <p:cNvSpPr txBox="1"/>
            <p:nvPr/>
          </p:nvSpPr>
          <p:spPr>
            <a:xfrm>
              <a:off x="1215700" y="3151825"/>
              <a:ext cx="1545600" cy="11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134F5C"/>
                  </a:solidFill>
                  <a:latin typeface="Roboto"/>
                  <a:ea typeface="Roboto"/>
                  <a:cs typeface="Roboto"/>
                  <a:sym typeface="Roboto"/>
                </a:rPr>
                <a:t>Boston crime incident dataset from the official </a:t>
              </a:r>
              <a:r>
                <a:rPr lang="en" sz="800" u="sng">
                  <a:solidFill>
                    <a:schemeClr val="hlink"/>
                  </a:solidFill>
                  <a:latin typeface="Roboto"/>
                  <a:ea typeface="Roboto"/>
                  <a:cs typeface="Roboto"/>
                  <a:sym typeface="Roboto"/>
                  <a:hlinkClick r:id="rId4"/>
                </a:rPr>
                <a:t>Boston Government  website</a:t>
              </a:r>
              <a:r>
                <a:rPr lang="en" sz="800">
                  <a:solidFill>
                    <a:srgbClr val="134F5C"/>
                  </a:solidFill>
                  <a:latin typeface="Roboto"/>
                  <a:ea typeface="Roboto"/>
                  <a:cs typeface="Roboto"/>
                  <a:sym typeface="Roboto"/>
                </a:rPr>
                <a:t> and Boston Shapefile from </a:t>
              </a:r>
              <a:r>
                <a:rPr lang="en" sz="800" u="sng">
                  <a:solidFill>
                    <a:schemeClr val="hlink"/>
                  </a:solidFill>
                  <a:latin typeface="Roboto"/>
                  <a:ea typeface="Roboto"/>
                  <a:cs typeface="Roboto"/>
                  <a:sym typeface="Roboto"/>
                  <a:hlinkClick r:id="rId5"/>
                </a:rPr>
                <a:t>arcgis</a:t>
              </a:r>
              <a:r>
                <a:rPr lang="en" sz="800">
                  <a:solidFill>
                    <a:srgbClr val="134F5C"/>
                  </a:solidFill>
                  <a:latin typeface="Roboto"/>
                  <a:ea typeface="Roboto"/>
                  <a:cs typeface="Roboto"/>
                  <a:sym typeface="Roboto"/>
                </a:rPr>
                <a:t>.</a:t>
              </a:r>
              <a:endParaRPr sz="800">
                <a:solidFill>
                  <a:srgbClr val="134F5C"/>
                </a:solidFill>
                <a:latin typeface="Roboto"/>
                <a:ea typeface="Roboto"/>
                <a:cs typeface="Roboto"/>
                <a:sym typeface="Roboto"/>
              </a:endParaRPr>
            </a:p>
          </p:txBody>
        </p:sp>
        <p:cxnSp>
          <p:nvCxnSpPr>
            <p:cNvPr id="102" name="Google Shape;102;p16"/>
            <p:cNvCxnSpPr/>
            <p:nvPr/>
          </p:nvCxnSpPr>
          <p:spPr>
            <a:xfrm>
              <a:off x="2180202" y="1695421"/>
              <a:ext cx="718500" cy="741900"/>
            </a:xfrm>
            <a:prstGeom prst="straightConnector1">
              <a:avLst/>
            </a:prstGeom>
            <a:noFill/>
            <a:ln w="9525" cap="flat" cmpd="sng">
              <a:solidFill>
                <a:srgbClr val="134F5C"/>
              </a:solidFill>
              <a:prstDash val="solid"/>
              <a:round/>
              <a:headEnd type="none" w="sm" len="sm"/>
              <a:tailEnd type="none" w="sm" len="sm"/>
            </a:ln>
          </p:spPr>
        </p:cxnSp>
        <p:sp>
          <p:nvSpPr>
            <p:cNvPr id="103" name="Google Shape;103;p16"/>
            <p:cNvSpPr/>
            <p:nvPr/>
          </p:nvSpPr>
          <p:spPr>
            <a:xfrm flipH="1">
              <a:off x="1083025" y="2306625"/>
              <a:ext cx="1834800" cy="143400"/>
            </a:xfrm>
            <a:prstGeom prst="parallelogram">
              <a:avLst>
                <a:gd name="adj" fmla="val 96952"/>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 name="Google Shape;104;p16"/>
            <p:cNvSpPr/>
            <p:nvPr/>
          </p:nvSpPr>
          <p:spPr>
            <a:xfrm>
              <a:off x="1083125" y="2460449"/>
              <a:ext cx="1834800" cy="143400"/>
            </a:xfrm>
            <a:prstGeom prst="parallelogram">
              <a:avLst>
                <a:gd name="adj" fmla="val 96952"/>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1000"/>
                                        <p:tgtEl>
                                          <p:spTgt spid="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1000"/>
                                        <p:tgtEl>
                                          <p:spTgt spid="7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additive="base">
                                        <p:cTn id="17" dur="1000"/>
                                        <p:tgtEl>
                                          <p:spTgt spid="84"/>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additive="base">
                                        <p:cTn id="22" dur="1000"/>
                                        <p:tgtEl>
                                          <p:spTgt spid="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Data Collection Part 1</a:t>
            </a:r>
            <a:endParaRPr b="1">
              <a:solidFill>
                <a:srgbClr val="FFFFFF"/>
              </a:solidFill>
              <a:latin typeface="Lato"/>
              <a:ea typeface="Lato"/>
              <a:cs typeface="Lato"/>
              <a:sym typeface="Lato"/>
            </a:endParaRPr>
          </a:p>
        </p:txBody>
      </p:sp>
      <p:sp>
        <p:nvSpPr>
          <p:cNvPr id="110" name="Google Shape;110;p17"/>
          <p:cNvSpPr txBox="1">
            <a:spLocks noGrp="1"/>
          </p:cNvSpPr>
          <p:nvPr>
            <p:ph type="body" idx="1"/>
          </p:nvPr>
        </p:nvSpPr>
        <p:spPr>
          <a:xfrm>
            <a:off x="375625" y="952175"/>
            <a:ext cx="8606400" cy="39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73763"/>
                </a:solidFill>
                <a:latin typeface="Lato"/>
                <a:ea typeface="Lato"/>
                <a:cs typeface="Lato"/>
                <a:sym typeface="Lato"/>
              </a:rPr>
              <a:t>Get data from Boston Gov:</a:t>
            </a:r>
            <a:r>
              <a:rPr lang="en" sz="1400">
                <a:latin typeface="Lato"/>
                <a:ea typeface="Lato"/>
                <a:cs typeface="Lato"/>
                <a:sym typeface="Lato"/>
              </a:rPr>
              <a:t> </a:t>
            </a:r>
            <a:r>
              <a:rPr lang="en" sz="1200" u="sng">
                <a:solidFill>
                  <a:schemeClr val="hlink"/>
                </a:solidFill>
                <a:hlinkClick r:id="rId3"/>
              </a:rPr>
              <a:t>https://data.boston.gov/dataset/crime-incident-reports-august-2015-to-date-source-new-system</a:t>
            </a:r>
            <a:endParaRPr sz="1200">
              <a:latin typeface="Lato"/>
              <a:ea typeface="Lato"/>
              <a:cs typeface="Lato"/>
              <a:sym typeface="Lato"/>
            </a:endParaRPr>
          </a:p>
          <a:p>
            <a:pPr marL="0" lvl="0" indent="0" algn="l" rtl="0">
              <a:spcBef>
                <a:spcPts val="1600"/>
              </a:spcBef>
              <a:spcAft>
                <a:spcPts val="1600"/>
              </a:spcAft>
              <a:buNone/>
            </a:pPr>
            <a:endParaRPr>
              <a:latin typeface="Lato"/>
              <a:ea typeface="Lato"/>
              <a:cs typeface="Lato"/>
              <a:sym typeface="Lato"/>
            </a:endParaRPr>
          </a:p>
        </p:txBody>
      </p:sp>
      <p:pic>
        <p:nvPicPr>
          <p:cNvPr id="111" name="Google Shape;111;p17"/>
          <p:cNvPicPr preferRelativeResize="0"/>
          <p:nvPr/>
        </p:nvPicPr>
        <p:blipFill>
          <a:blip r:embed="rId4">
            <a:alphaModFix/>
          </a:blip>
          <a:stretch>
            <a:fillRect/>
          </a:stretch>
        </p:blipFill>
        <p:spPr>
          <a:xfrm>
            <a:off x="7642950" y="-27650"/>
            <a:ext cx="1403201" cy="1463051"/>
          </a:xfrm>
          <a:prstGeom prst="rect">
            <a:avLst/>
          </a:prstGeom>
          <a:noFill/>
          <a:ln>
            <a:noFill/>
          </a:ln>
        </p:spPr>
      </p:pic>
      <p:pic>
        <p:nvPicPr>
          <p:cNvPr id="112" name="Google Shape;112;p17"/>
          <p:cNvPicPr preferRelativeResize="0"/>
          <p:nvPr/>
        </p:nvPicPr>
        <p:blipFill>
          <a:blip r:embed="rId5">
            <a:alphaModFix/>
          </a:blip>
          <a:stretch>
            <a:fillRect/>
          </a:stretch>
        </p:blipFill>
        <p:spPr>
          <a:xfrm>
            <a:off x="375625" y="1618925"/>
            <a:ext cx="3317550" cy="1080625"/>
          </a:xfrm>
          <a:prstGeom prst="rect">
            <a:avLst/>
          </a:prstGeom>
          <a:noFill/>
          <a:ln>
            <a:noFill/>
          </a:ln>
        </p:spPr>
      </p:pic>
      <p:pic>
        <p:nvPicPr>
          <p:cNvPr id="113" name="Google Shape;113;p17"/>
          <p:cNvPicPr preferRelativeResize="0"/>
          <p:nvPr/>
        </p:nvPicPr>
        <p:blipFill>
          <a:blip r:embed="rId6">
            <a:alphaModFix/>
          </a:blip>
          <a:stretch>
            <a:fillRect/>
          </a:stretch>
        </p:blipFill>
        <p:spPr>
          <a:xfrm>
            <a:off x="3895086" y="1618937"/>
            <a:ext cx="3396339" cy="977900"/>
          </a:xfrm>
          <a:prstGeom prst="rect">
            <a:avLst/>
          </a:prstGeom>
          <a:noFill/>
          <a:ln>
            <a:noFill/>
          </a:ln>
        </p:spPr>
      </p:pic>
      <p:pic>
        <p:nvPicPr>
          <p:cNvPr id="114" name="Google Shape;114;p17"/>
          <p:cNvPicPr preferRelativeResize="0"/>
          <p:nvPr/>
        </p:nvPicPr>
        <p:blipFill>
          <a:blip r:embed="rId7">
            <a:alphaModFix/>
          </a:blip>
          <a:stretch>
            <a:fillRect/>
          </a:stretch>
        </p:blipFill>
        <p:spPr>
          <a:xfrm>
            <a:off x="3895075" y="2754825"/>
            <a:ext cx="3411674" cy="1032200"/>
          </a:xfrm>
          <a:prstGeom prst="rect">
            <a:avLst/>
          </a:prstGeom>
          <a:noFill/>
          <a:ln>
            <a:noFill/>
          </a:ln>
        </p:spPr>
      </p:pic>
      <p:sp>
        <p:nvSpPr>
          <p:cNvPr id="115" name="Google Shape;115;p17"/>
          <p:cNvSpPr txBox="1"/>
          <p:nvPr/>
        </p:nvSpPr>
        <p:spPr>
          <a:xfrm>
            <a:off x="554575" y="2813275"/>
            <a:ext cx="2142000" cy="10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5818E"/>
                </a:solidFill>
                <a:latin typeface="Lato"/>
                <a:ea typeface="Lato"/>
                <a:cs typeface="Lato"/>
                <a:sym typeface="Lato"/>
              </a:rPr>
              <a:t>Download as CSV and read data in Python </a:t>
            </a:r>
            <a:endParaRPr sz="1800" b="1">
              <a:solidFill>
                <a:srgbClr val="45818E"/>
              </a:solidFill>
              <a:latin typeface="Lato"/>
              <a:ea typeface="Lato"/>
              <a:cs typeface="Lato"/>
              <a:sym typeface="Lato"/>
            </a:endParaRPr>
          </a:p>
        </p:txBody>
      </p:sp>
      <p:sp>
        <p:nvSpPr>
          <p:cNvPr id="116" name="Google Shape;116;p17"/>
          <p:cNvSpPr/>
          <p:nvPr/>
        </p:nvSpPr>
        <p:spPr>
          <a:xfrm>
            <a:off x="2755075" y="3146950"/>
            <a:ext cx="938100" cy="213900"/>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34F5C"/>
              </a:solidFill>
            </a:endParaRPr>
          </a:p>
        </p:txBody>
      </p:sp>
      <p:sp>
        <p:nvSpPr>
          <p:cNvPr id="117" name="Google Shape;117;p17"/>
          <p:cNvSpPr txBox="1"/>
          <p:nvPr/>
        </p:nvSpPr>
        <p:spPr>
          <a:xfrm>
            <a:off x="7366850" y="1933000"/>
            <a:ext cx="12237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5818E"/>
                </a:solidFill>
                <a:latin typeface="Lato"/>
                <a:ea typeface="Lato"/>
                <a:cs typeface="Lato"/>
                <a:sym typeface="Lato"/>
              </a:rPr>
              <a:t>Clean the data</a:t>
            </a:r>
            <a:endParaRPr sz="1800" b="1">
              <a:solidFill>
                <a:srgbClr val="45818E"/>
              </a:solidFill>
              <a:latin typeface="Lato"/>
              <a:ea typeface="Lato"/>
              <a:cs typeface="Lato"/>
              <a:sym typeface="Lato"/>
            </a:endParaRPr>
          </a:p>
        </p:txBody>
      </p:sp>
      <p:sp>
        <p:nvSpPr>
          <p:cNvPr id="118" name="Google Shape;118;p17"/>
          <p:cNvSpPr/>
          <p:nvPr/>
        </p:nvSpPr>
        <p:spPr>
          <a:xfrm>
            <a:off x="7429200" y="3049500"/>
            <a:ext cx="688800" cy="1533300"/>
          </a:xfrm>
          <a:prstGeom prst="curvedLeftArrow">
            <a:avLst>
              <a:gd name="adj1" fmla="val 25000"/>
              <a:gd name="adj2" fmla="val 50000"/>
              <a:gd name="adj3" fmla="val 25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7"/>
          <p:cNvPicPr preferRelativeResize="0"/>
          <p:nvPr/>
        </p:nvPicPr>
        <p:blipFill>
          <a:blip r:embed="rId8">
            <a:alphaModFix/>
          </a:blip>
          <a:stretch>
            <a:fillRect/>
          </a:stretch>
        </p:blipFill>
        <p:spPr>
          <a:xfrm>
            <a:off x="1777150" y="4038325"/>
            <a:ext cx="5589700" cy="915200"/>
          </a:xfrm>
          <a:prstGeom prst="rect">
            <a:avLst/>
          </a:prstGeom>
          <a:noFill/>
          <a:ln>
            <a:noFill/>
          </a:ln>
        </p:spPr>
      </p:pic>
      <p:sp>
        <p:nvSpPr>
          <p:cNvPr id="120" name="Google Shape;120;p17"/>
          <p:cNvSpPr txBox="1"/>
          <p:nvPr/>
        </p:nvSpPr>
        <p:spPr>
          <a:xfrm>
            <a:off x="311700" y="4168250"/>
            <a:ext cx="1403100" cy="5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5818E"/>
                </a:solidFill>
                <a:latin typeface="Lato"/>
                <a:ea typeface="Lato"/>
                <a:cs typeface="Lato"/>
                <a:sym typeface="Lato"/>
              </a:rPr>
              <a:t>Removing Null/NAN</a:t>
            </a:r>
            <a:endParaRPr sz="1800" b="1">
              <a:solidFill>
                <a:srgbClr val="45818E"/>
              </a:solidFill>
              <a:latin typeface="Lato"/>
              <a:ea typeface="Lato"/>
              <a:cs typeface="Lato"/>
              <a:sym typeface="Lato"/>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Data Collection Part 2</a:t>
            </a:r>
            <a:endParaRPr b="1">
              <a:solidFill>
                <a:srgbClr val="FFFFFF"/>
              </a:solidFill>
              <a:latin typeface="Lato"/>
              <a:ea typeface="Lato"/>
              <a:cs typeface="Lato"/>
              <a:sym typeface="Lato"/>
            </a:endParaRPr>
          </a:p>
        </p:txBody>
      </p:sp>
      <p:sp>
        <p:nvSpPr>
          <p:cNvPr id="126" name="Google Shape;126;p18"/>
          <p:cNvSpPr txBox="1">
            <a:spLocks noGrp="1"/>
          </p:cNvSpPr>
          <p:nvPr>
            <p:ph type="body" idx="1"/>
          </p:nvPr>
        </p:nvSpPr>
        <p:spPr>
          <a:xfrm>
            <a:off x="470200" y="1085100"/>
            <a:ext cx="8520600" cy="11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C4587"/>
                </a:solidFill>
                <a:latin typeface="Lato"/>
                <a:ea typeface="Lato"/>
                <a:cs typeface="Lato"/>
                <a:sym typeface="Lato"/>
              </a:rPr>
              <a:t>Get Boston Geopandas Shapefile from Boston Opendata:</a:t>
            </a:r>
            <a:r>
              <a:rPr lang="en" sz="1200" b="1">
                <a:solidFill>
                  <a:srgbClr val="1C4587"/>
                </a:solidFill>
                <a:latin typeface="Times New Roman"/>
                <a:ea typeface="Times New Roman"/>
                <a:cs typeface="Times New Roman"/>
                <a:sym typeface="Times New Roman"/>
              </a:rPr>
              <a:t> </a:t>
            </a:r>
            <a:r>
              <a:rPr lang="en" sz="1200" u="sng">
                <a:solidFill>
                  <a:srgbClr val="1C4587"/>
                </a:solidFill>
                <a:latin typeface="Times New Roman"/>
                <a:ea typeface="Times New Roman"/>
                <a:cs typeface="Times New Roman"/>
                <a:sym typeface="Times New Roman"/>
                <a:hlinkClick r:id="rId3"/>
              </a:rPr>
              <a:t>https://bostonopendata-boston.opendata.arcgis.com/datasets/3525b0ee6e6b427f9aab5d0a1d0a1a28_0</a:t>
            </a:r>
            <a:endParaRPr b="1">
              <a:solidFill>
                <a:srgbClr val="1C4587"/>
              </a:solidFill>
              <a:latin typeface="Lato"/>
              <a:ea typeface="Lato"/>
              <a:cs typeface="Lato"/>
              <a:sym typeface="Lato"/>
            </a:endParaRPr>
          </a:p>
          <a:p>
            <a:pPr marL="0" lvl="0" indent="0" algn="l" rtl="0">
              <a:spcBef>
                <a:spcPts val="1600"/>
              </a:spcBef>
              <a:spcAft>
                <a:spcPts val="1600"/>
              </a:spcAft>
              <a:buNone/>
            </a:pPr>
            <a:r>
              <a:rPr lang="en" b="1">
                <a:solidFill>
                  <a:srgbClr val="1C4587"/>
                </a:solidFill>
                <a:latin typeface="Lato"/>
                <a:ea typeface="Lato"/>
                <a:cs typeface="Lato"/>
                <a:sym typeface="Lato"/>
              </a:rPr>
              <a:t>Import Shapefile                                Extract Lat &amp; Long                              Remove duplicates</a:t>
            </a:r>
            <a:endParaRPr b="1">
              <a:solidFill>
                <a:srgbClr val="1C4587"/>
              </a:solidFill>
              <a:latin typeface="Lato"/>
              <a:ea typeface="Lato"/>
              <a:cs typeface="Lato"/>
              <a:sym typeface="Lato"/>
            </a:endParaRPr>
          </a:p>
        </p:txBody>
      </p:sp>
      <p:pic>
        <p:nvPicPr>
          <p:cNvPr id="127" name="Google Shape;127;p18"/>
          <p:cNvPicPr preferRelativeResize="0"/>
          <p:nvPr/>
        </p:nvPicPr>
        <p:blipFill>
          <a:blip r:embed="rId4">
            <a:alphaModFix/>
          </a:blip>
          <a:stretch>
            <a:fillRect/>
          </a:stretch>
        </p:blipFill>
        <p:spPr>
          <a:xfrm>
            <a:off x="7642950" y="-27650"/>
            <a:ext cx="1403201" cy="1463051"/>
          </a:xfrm>
          <a:prstGeom prst="rect">
            <a:avLst/>
          </a:prstGeom>
          <a:noFill/>
          <a:ln>
            <a:noFill/>
          </a:ln>
        </p:spPr>
      </p:pic>
      <p:sp>
        <p:nvSpPr>
          <p:cNvPr id="128" name="Google Shape;128;p18"/>
          <p:cNvSpPr/>
          <p:nvPr/>
        </p:nvSpPr>
        <p:spPr>
          <a:xfrm>
            <a:off x="2464275" y="1900600"/>
            <a:ext cx="843600" cy="170100"/>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5825825" y="1900600"/>
            <a:ext cx="843600" cy="170100"/>
          </a:xfrm>
          <a:prstGeom prst="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18"/>
          <p:cNvPicPr preferRelativeResize="0"/>
          <p:nvPr/>
        </p:nvPicPr>
        <p:blipFill>
          <a:blip r:embed="rId5">
            <a:alphaModFix/>
          </a:blip>
          <a:stretch>
            <a:fillRect/>
          </a:stretch>
        </p:blipFill>
        <p:spPr>
          <a:xfrm>
            <a:off x="41000" y="2252025"/>
            <a:ext cx="3266876" cy="2421415"/>
          </a:xfrm>
          <a:prstGeom prst="rect">
            <a:avLst/>
          </a:prstGeom>
          <a:noFill/>
          <a:ln>
            <a:noFill/>
          </a:ln>
        </p:spPr>
      </p:pic>
      <p:pic>
        <p:nvPicPr>
          <p:cNvPr id="131" name="Google Shape;131;p18"/>
          <p:cNvPicPr preferRelativeResize="0"/>
          <p:nvPr/>
        </p:nvPicPr>
        <p:blipFill>
          <a:blip r:embed="rId6">
            <a:alphaModFix/>
          </a:blip>
          <a:stretch>
            <a:fillRect/>
          </a:stretch>
        </p:blipFill>
        <p:spPr>
          <a:xfrm>
            <a:off x="3509200" y="2190475"/>
            <a:ext cx="2303900" cy="2870323"/>
          </a:xfrm>
          <a:prstGeom prst="rect">
            <a:avLst/>
          </a:prstGeom>
          <a:noFill/>
          <a:ln>
            <a:noFill/>
          </a:ln>
        </p:spPr>
      </p:pic>
      <p:pic>
        <p:nvPicPr>
          <p:cNvPr id="132" name="Google Shape;132;p18"/>
          <p:cNvPicPr preferRelativeResize="0"/>
          <p:nvPr/>
        </p:nvPicPr>
        <p:blipFill>
          <a:blip r:embed="rId7">
            <a:alphaModFix/>
          </a:blip>
          <a:stretch>
            <a:fillRect/>
          </a:stretch>
        </p:blipFill>
        <p:spPr>
          <a:xfrm>
            <a:off x="6014425" y="2333800"/>
            <a:ext cx="3083550" cy="1273025"/>
          </a:xfrm>
          <a:prstGeom prst="rect">
            <a:avLst/>
          </a:prstGeom>
          <a:noFill/>
          <a:ln>
            <a:noFill/>
          </a:ln>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Insight: Crime Distribution by Day of Week</a:t>
            </a:r>
            <a:endParaRPr b="1">
              <a:solidFill>
                <a:srgbClr val="FFFFFF"/>
              </a:solidFill>
              <a:latin typeface="Lato"/>
              <a:ea typeface="Lato"/>
              <a:cs typeface="Lato"/>
              <a:sym typeface="Lato"/>
            </a:endParaRPr>
          </a:p>
        </p:txBody>
      </p:sp>
      <p:pic>
        <p:nvPicPr>
          <p:cNvPr id="138" name="Google Shape;138;p19"/>
          <p:cNvPicPr preferRelativeResize="0"/>
          <p:nvPr/>
        </p:nvPicPr>
        <p:blipFill>
          <a:blip r:embed="rId3">
            <a:alphaModFix/>
          </a:blip>
          <a:stretch>
            <a:fillRect/>
          </a:stretch>
        </p:blipFill>
        <p:spPr>
          <a:xfrm>
            <a:off x="7668543" y="0"/>
            <a:ext cx="1355831" cy="1413650"/>
          </a:xfrm>
          <a:prstGeom prst="rect">
            <a:avLst/>
          </a:prstGeom>
          <a:noFill/>
          <a:ln>
            <a:noFill/>
          </a:ln>
        </p:spPr>
      </p:pic>
      <p:pic>
        <p:nvPicPr>
          <p:cNvPr id="139" name="Google Shape;139;p19"/>
          <p:cNvPicPr preferRelativeResize="0"/>
          <p:nvPr/>
        </p:nvPicPr>
        <p:blipFill>
          <a:blip r:embed="rId4">
            <a:alphaModFix/>
          </a:blip>
          <a:stretch>
            <a:fillRect/>
          </a:stretch>
        </p:blipFill>
        <p:spPr>
          <a:xfrm>
            <a:off x="716825" y="1413650"/>
            <a:ext cx="7609899" cy="3563675"/>
          </a:xfrm>
          <a:prstGeom prst="rect">
            <a:avLst/>
          </a:prstGeom>
          <a:noFill/>
          <a:ln>
            <a:noFill/>
          </a:ln>
          <a:effectLst>
            <a:outerShdw blurRad="57150" dist="19050" dir="5400000" algn="bl" rotWithShape="0">
              <a:srgbClr val="000000">
                <a:alpha val="50000"/>
              </a:srgbClr>
            </a:outerShdw>
          </a:effectLst>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11700" y="445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Insight: Top 70% Crime Type in Boston</a:t>
            </a:r>
            <a:endParaRPr b="1">
              <a:solidFill>
                <a:srgbClr val="FFFFFF"/>
              </a:solidFill>
              <a:latin typeface="Lato"/>
              <a:ea typeface="Lato"/>
              <a:cs typeface="Lato"/>
              <a:sym typeface="Lato"/>
            </a:endParaRPr>
          </a:p>
        </p:txBody>
      </p:sp>
      <p:pic>
        <p:nvPicPr>
          <p:cNvPr id="145" name="Google Shape;145;p20"/>
          <p:cNvPicPr preferRelativeResize="0"/>
          <p:nvPr/>
        </p:nvPicPr>
        <p:blipFill>
          <a:blip r:embed="rId3">
            <a:alphaModFix/>
          </a:blip>
          <a:stretch>
            <a:fillRect/>
          </a:stretch>
        </p:blipFill>
        <p:spPr>
          <a:xfrm>
            <a:off x="7677200" y="0"/>
            <a:ext cx="1314549" cy="1370624"/>
          </a:xfrm>
          <a:prstGeom prst="rect">
            <a:avLst/>
          </a:prstGeom>
          <a:noFill/>
          <a:ln>
            <a:noFill/>
          </a:ln>
        </p:spPr>
      </p:pic>
      <p:pic>
        <p:nvPicPr>
          <p:cNvPr id="146" name="Google Shape;146;p20"/>
          <p:cNvPicPr preferRelativeResize="0"/>
          <p:nvPr/>
        </p:nvPicPr>
        <p:blipFill>
          <a:blip r:embed="rId4">
            <a:alphaModFix/>
          </a:blip>
          <a:stretch>
            <a:fillRect/>
          </a:stretch>
        </p:blipFill>
        <p:spPr>
          <a:xfrm>
            <a:off x="1596075" y="1113850"/>
            <a:ext cx="5951851" cy="3801249"/>
          </a:xfrm>
          <a:prstGeom prst="rect">
            <a:avLst/>
          </a:prstGeom>
          <a:noFill/>
          <a:ln>
            <a:noFill/>
          </a:ln>
          <a:effectLst>
            <a:outerShdw blurRad="57150" dist="19050" dir="5400000" algn="bl" rotWithShape="0">
              <a:srgbClr val="000000">
                <a:alpha val="50000"/>
              </a:srgbClr>
            </a:outerShdw>
          </a:effectLst>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311700" y="2629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Insight: Crime Distribution by Hour</a:t>
            </a:r>
            <a:endParaRPr b="1">
              <a:solidFill>
                <a:srgbClr val="FFFFFF"/>
              </a:solidFill>
              <a:latin typeface="Lato"/>
              <a:ea typeface="Lato"/>
              <a:cs typeface="Lato"/>
              <a:sym typeface="Lato"/>
            </a:endParaRPr>
          </a:p>
        </p:txBody>
      </p:sp>
      <p:pic>
        <p:nvPicPr>
          <p:cNvPr id="152" name="Google Shape;152;p21"/>
          <p:cNvPicPr preferRelativeResize="0"/>
          <p:nvPr/>
        </p:nvPicPr>
        <p:blipFill>
          <a:blip r:embed="rId3">
            <a:alphaModFix/>
          </a:blip>
          <a:stretch>
            <a:fillRect/>
          </a:stretch>
        </p:blipFill>
        <p:spPr>
          <a:xfrm>
            <a:off x="7764176" y="0"/>
            <a:ext cx="1235800" cy="1288525"/>
          </a:xfrm>
          <a:prstGeom prst="rect">
            <a:avLst/>
          </a:prstGeom>
          <a:noFill/>
          <a:ln>
            <a:noFill/>
          </a:ln>
        </p:spPr>
      </p:pic>
      <p:pic>
        <p:nvPicPr>
          <p:cNvPr id="153" name="Google Shape;153;p21"/>
          <p:cNvPicPr preferRelativeResize="0"/>
          <p:nvPr/>
        </p:nvPicPr>
        <p:blipFill>
          <a:blip r:embed="rId4">
            <a:alphaModFix/>
          </a:blip>
          <a:stretch>
            <a:fillRect/>
          </a:stretch>
        </p:blipFill>
        <p:spPr>
          <a:xfrm>
            <a:off x="488725" y="1342900"/>
            <a:ext cx="8166551" cy="3526450"/>
          </a:xfrm>
          <a:prstGeom prst="rect">
            <a:avLst/>
          </a:prstGeom>
          <a:noFill/>
          <a:ln>
            <a:noFill/>
          </a:ln>
          <a:effectLst>
            <a:outerShdw blurRad="57150" dist="19050" dir="5400000" algn="bl" rotWithShape="0">
              <a:srgbClr val="000000">
                <a:alpha val="50000"/>
              </a:srgbClr>
            </a:outerShdw>
          </a:effectLst>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311700" y="184025"/>
            <a:ext cx="8520600" cy="572700"/>
          </a:xfrm>
          <a:prstGeom prst="rect">
            <a:avLst/>
          </a:prstGeom>
          <a:solidFill>
            <a:srgbClr val="45818E"/>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Lato"/>
                <a:ea typeface="Lato"/>
                <a:cs typeface="Lato"/>
                <a:sym typeface="Lato"/>
              </a:rPr>
              <a:t>Insight: </a:t>
            </a:r>
            <a:r>
              <a:rPr lang="en" sz="2600" b="1">
                <a:solidFill>
                  <a:srgbClr val="FFFFFF"/>
                </a:solidFill>
                <a:latin typeface="Lato"/>
                <a:ea typeface="Lato"/>
                <a:cs typeface="Lato"/>
                <a:sym typeface="Lato"/>
              </a:rPr>
              <a:t>Top 70% Crime Type During Crime Hour</a:t>
            </a:r>
            <a:endParaRPr sz="2600" b="1">
              <a:solidFill>
                <a:srgbClr val="FFFFFF"/>
              </a:solidFill>
              <a:latin typeface="Lato"/>
              <a:ea typeface="Lato"/>
              <a:cs typeface="Lato"/>
              <a:sym typeface="Lato"/>
            </a:endParaRPr>
          </a:p>
        </p:txBody>
      </p:sp>
      <p:pic>
        <p:nvPicPr>
          <p:cNvPr id="159" name="Google Shape;159;p22"/>
          <p:cNvPicPr preferRelativeResize="0"/>
          <p:nvPr/>
        </p:nvPicPr>
        <p:blipFill>
          <a:blip r:embed="rId3">
            <a:alphaModFix/>
          </a:blip>
          <a:stretch>
            <a:fillRect/>
          </a:stretch>
        </p:blipFill>
        <p:spPr>
          <a:xfrm>
            <a:off x="7729250" y="0"/>
            <a:ext cx="1220226" cy="1272275"/>
          </a:xfrm>
          <a:prstGeom prst="rect">
            <a:avLst/>
          </a:prstGeom>
          <a:noFill/>
          <a:ln>
            <a:noFill/>
          </a:ln>
        </p:spPr>
      </p:pic>
      <p:pic>
        <p:nvPicPr>
          <p:cNvPr id="160" name="Google Shape;160;p22"/>
          <p:cNvPicPr preferRelativeResize="0"/>
          <p:nvPr/>
        </p:nvPicPr>
        <p:blipFill>
          <a:blip r:embed="rId4">
            <a:alphaModFix/>
          </a:blip>
          <a:stretch>
            <a:fillRect/>
          </a:stretch>
        </p:blipFill>
        <p:spPr>
          <a:xfrm>
            <a:off x="1550213" y="1038700"/>
            <a:ext cx="6043573" cy="3820975"/>
          </a:xfrm>
          <a:prstGeom prst="rect">
            <a:avLst/>
          </a:prstGeom>
          <a:noFill/>
          <a:ln>
            <a:noFill/>
          </a:ln>
          <a:effectLst>
            <a:outerShdw blurRad="57150" dist="19050" dir="5400000" algn="bl" rotWithShape="0">
              <a:srgbClr val="000000">
                <a:alpha val="50000"/>
              </a:srgbClr>
            </a:outerShdw>
          </a:effectLst>
        </p:spPr>
      </p:pic>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1308</Words>
  <Application>Microsoft Macintosh PowerPoint</Application>
  <PresentationFormat>On-screen Show (16:9)</PresentationFormat>
  <Paragraphs>134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Times New Roman</vt:lpstr>
      <vt:lpstr>Lato</vt:lpstr>
      <vt:lpstr>Roboto</vt:lpstr>
      <vt:lpstr>Arial</vt:lpstr>
      <vt:lpstr>Simple Light</vt:lpstr>
      <vt:lpstr>Safe City</vt:lpstr>
      <vt:lpstr>Introduction</vt:lpstr>
      <vt:lpstr>Project Overview</vt:lpstr>
      <vt:lpstr>Data Collection Part 1</vt:lpstr>
      <vt:lpstr>Data Collection Part 2</vt:lpstr>
      <vt:lpstr>Insight: Crime Distribution by Day of Week</vt:lpstr>
      <vt:lpstr>Insight: Top 70% Crime Type in Boston</vt:lpstr>
      <vt:lpstr>Insight: Crime Distribution by Hour</vt:lpstr>
      <vt:lpstr>Insight: Top 70% Crime Type During Crime Hour</vt:lpstr>
      <vt:lpstr>Insight: Crime Concentration by District </vt:lpstr>
      <vt:lpstr>Insight: Top 70% Crime Type Density Plot</vt:lpstr>
      <vt:lpstr>Insight: Number of Crimes Per Location </vt:lpstr>
      <vt:lpstr>Insight: Boston Crime Mapping (Folium)</vt:lpstr>
      <vt:lpstr>Model Building : Predicting Crime Type </vt:lpstr>
      <vt:lpstr>Outlier Treatment, Feature Engineering, and Dimension Reduction</vt:lpstr>
      <vt:lpstr>Model 1</vt:lpstr>
      <vt:lpstr>Model 2</vt:lpstr>
      <vt:lpstr>Model Input and Output</vt:lpstr>
      <vt:lpstr>Prediction Output Format For Users</vt:lpstr>
      <vt:lpstr>Safe Walkable Path Algorithm</vt:lpstr>
      <vt:lpstr>Dijkstra’s Algorithm - Shortest Path</vt:lpstr>
      <vt:lpstr>Dijkstra’s Algorithm - How to Get Nodes?</vt:lpstr>
      <vt:lpstr>Dijkstra’s Algorithm - How to Get Distance?</vt:lpstr>
      <vt:lpstr>Graph Generation </vt:lpstr>
      <vt:lpstr>Case Scenario </vt:lpstr>
      <vt:lpstr>How Our Product Works </vt:lpstr>
      <vt:lpstr>Conclusion &amp; Takeaways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City</dc:title>
  <cp:lastModifiedBy>Jennifer Siwu-MSBA20B</cp:lastModifiedBy>
  <cp:revision>2</cp:revision>
  <dcterms:modified xsi:type="dcterms:W3CDTF">2019-12-05T06:17:02Z</dcterms:modified>
</cp:coreProperties>
</file>